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8" r:id="rId2"/>
  </p:sldMasterIdLst>
  <p:sldIdLst>
    <p:sldId id="256" r:id="rId3"/>
    <p:sldId id="257" r:id="rId4"/>
    <p:sldId id="263" r:id="rId5"/>
    <p:sldId id="265" r:id="rId6"/>
    <p:sldId id="264" r:id="rId7"/>
    <p:sldId id="266" r:id="rId8"/>
    <p:sldId id="267" r:id="rId9"/>
    <p:sldId id="268" r:id="rId10"/>
    <p:sldId id="262" r:id="rId11"/>
    <p:sldId id="261" r:id="rId1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Crude Oil Production Data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Largest States</a:t>
            </a:r>
          </a:p>
        </c:rich>
      </c:tx>
      <c:layout>
        <c:manualLayout>
          <c:xMode val="edge"/>
          <c:yMode val="edge"/>
          <c:x val="0.2664765394258603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7271985297139856E-2"/>
          <c:y val="0.14048634805769203"/>
          <c:w val="0.88721591009177547"/>
          <c:h val="0.69450315240681337"/>
        </c:manualLayout>
      </c:layout>
      <c:lineChart>
        <c:grouping val="standard"/>
        <c:varyColors val="0"/>
        <c:ser>
          <c:idx val="1"/>
          <c:order val="0"/>
          <c:tx>
            <c:strRef>
              <c:f>'Monthly BOPD Data'!$D$4</c:f>
              <c:strCache>
                <c:ptCount val="1"/>
                <c:pt idx="0">
                  <c:v>Texas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'Monthly BOPD Data'!$B$6:$B$38</c:f>
              <c:numCache>
                <c:formatCode>[$-409]mmm\-yy;@</c:formatCode>
                <c:ptCount val="3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 formatCode="mmm\-yy">
                  <c:v>40787</c:v>
                </c:pt>
                <c:pt idx="9" formatCode="mmm\-yy">
                  <c:v>40817</c:v>
                </c:pt>
                <c:pt idx="10" formatCode="mmm\-yy">
                  <c:v>40848</c:v>
                </c:pt>
                <c:pt idx="11" formatCode="mmm\-yy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 formatCode="mmm\-yy">
                  <c:v>41153</c:v>
                </c:pt>
                <c:pt idx="21" formatCode="mmm\-yy">
                  <c:v>41183</c:v>
                </c:pt>
                <c:pt idx="22" formatCode="mmm\-yy">
                  <c:v>41214</c:v>
                </c:pt>
                <c:pt idx="23" formatCode="mmm\-yy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 formatCode="mmm\-yy">
                  <c:v>41518</c:v>
                </c:pt>
              </c:numCache>
            </c:numRef>
          </c:cat>
          <c:val>
            <c:numRef>
              <c:f>'Monthly BOPD Data'!$D$6:$D$37</c:f>
              <c:numCache>
                <c:formatCode>#,##0_);[Red]\(#,##0\)</c:formatCode>
                <c:ptCount val="32"/>
                <c:pt idx="0">
                  <c:v>1280</c:v>
                </c:pt>
                <c:pt idx="1">
                  <c:v>1224</c:v>
                </c:pt>
                <c:pt idx="2">
                  <c:v>1332</c:v>
                </c:pt>
                <c:pt idx="3">
                  <c:v>1347</c:v>
                </c:pt>
                <c:pt idx="4">
                  <c:v>1393</c:v>
                </c:pt>
                <c:pt idx="5">
                  <c:v>1404</c:v>
                </c:pt>
                <c:pt idx="6">
                  <c:v>1440</c:v>
                </c:pt>
                <c:pt idx="7">
                  <c:v>1496</c:v>
                </c:pt>
                <c:pt idx="8">
                  <c:v>1544</c:v>
                </c:pt>
                <c:pt idx="9">
                  <c:v>1600</c:v>
                </c:pt>
                <c:pt idx="10">
                  <c:v>1663</c:v>
                </c:pt>
                <c:pt idx="11">
                  <c:v>1693</c:v>
                </c:pt>
                <c:pt idx="12">
                  <c:v>1725</c:v>
                </c:pt>
                <c:pt idx="13">
                  <c:v>1778</c:v>
                </c:pt>
                <c:pt idx="14">
                  <c:v>1805</c:v>
                </c:pt>
                <c:pt idx="15">
                  <c:v>1875</c:v>
                </c:pt>
                <c:pt idx="16">
                  <c:v>1924</c:v>
                </c:pt>
                <c:pt idx="17">
                  <c:v>1963</c:v>
                </c:pt>
                <c:pt idx="18">
                  <c:v>2014</c:v>
                </c:pt>
                <c:pt idx="19">
                  <c:v>2071</c:v>
                </c:pt>
                <c:pt idx="20">
                  <c:v>2110</c:v>
                </c:pt>
                <c:pt idx="21">
                  <c:v>2179</c:v>
                </c:pt>
                <c:pt idx="22">
                  <c:v>2243</c:v>
                </c:pt>
                <c:pt idx="23">
                  <c:v>2268</c:v>
                </c:pt>
                <c:pt idx="24">
                  <c:v>2311</c:v>
                </c:pt>
                <c:pt idx="25">
                  <c:v>2372</c:v>
                </c:pt>
                <c:pt idx="26">
                  <c:v>2419</c:v>
                </c:pt>
                <c:pt idx="27">
                  <c:v>2454</c:v>
                </c:pt>
                <c:pt idx="28">
                  <c:v>2525</c:v>
                </c:pt>
                <c:pt idx="29">
                  <c:v>2575</c:v>
                </c:pt>
                <c:pt idx="30">
                  <c:v>2625</c:v>
                </c:pt>
                <c:pt idx="31">
                  <c:v>2676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'Monthly BOPD Data'!$E$4</c:f>
              <c:strCache>
                <c:ptCount val="1"/>
                <c:pt idx="0">
                  <c:v>North Dakota</c:v>
                </c:pt>
              </c:strCache>
            </c:strRef>
          </c:tx>
          <c:spPr>
            <a:ln w="15875">
              <a:solidFill>
                <a:srgbClr val="006600"/>
              </a:solidFill>
            </a:ln>
          </c:spPr>
          <c:marker>
            <c:symbol val="triangle"/>
            <c:size val="4"/>
            <c:spPr>
              <a:solidFill>
                <a:srgbClr val="006600"/>
              </a:solidFill>
              <a:ln>
                <a:noFill/>
              </a:ln>
            </c:spPr>
          </c:marker>
          <c:cat>
            <c:numRef>
              <c:f>'Monthly BOPD Data'!$B$6:$B$38</c:f>
              <c:numCache>
                <c:formatCode>[$-409]mmm\-yy;@</c:formatCode>
                <c:ptCount val="3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 formatCode="mmm\-yy">
                  <c:v>40787</c:v>
                </c:pt>
                <c:pt idx="9" formatCode="mmm\-yy">
                  <c:v>40817</c:v>
                </c:pt>
                <c:pt idx="10" formatCode="mmm\-yy">
                  <c:v>40848</c:v>
                </c:pt>
                <c:pt idx="11" formatCode="mmm\-yy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 formatCode="mmm\-yy">
                  <c:v>41153</c:v>
                </c:pt>
                <c:pt idx="21" formatCode="mmm\-yy">
                  <c:v>41183</c:v>
                </c:pt>
                <c:pt idx="22" formatCode="mmm\-yy">
                  <c:v>41214</c:v>
                </c:pt>
                <c:pt idx="23" formatCode="mmm\-yy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 formatCode="mmm\-yy">
                  <c:v>41518</c:v>
                </c:pt>
              </c:numCache>
            </c:numRef>
          </c:cat>
          <c:val>
            <c:numRef>
              <c:f>'Monthly BOPD Data'!$E$6:$E$38</c:f>
              <c:numCache>
                <c:formatCode>#,##0_);[Red]\(#,##0\)</c:formatCode>
                <c:ptCount val="33"/>
                <c:pt idx="0">
                  <c:v>343</c:v>
                </c:pt>
                <c:pt idx="1">
                  <c:v>349</c:v>
                </c:pt>
                <c:pt idx="2">
                  <c:v>360</c:v>
                </c:pt>
                <c:pt idx="3">
                  <c:v>351</c:v>
                </c:pt>
                <c:pt idx="4">
                  <c:v>364</c:v>
                </c:pt>
                <c:pt idx="5">
                  <c:v>386</c:v>
                </c:pt>
                <c:pt idx="6">
                  <c:v>425</c:v>
                </c:pt>
                <c:pt idx="7">
                  <c:v>446</c:v>
                </c:pt>
                <c:pt idx="8">
                  <c:v>464</c:v>
                </c:pt>
                <c:pt idx="9">
                  <c:v>490</c:v>
                </c:pt>
                <c:pt idx="10">
                  <c:v>510</c:v>
                </c:pt>
                <c:pt idx="11">
                  <c:v>535</c:v>
                </c:pt>
                <c:pt idx="12">
                  <c:v>535</c:v>
                </c:pt>
                <c:pt idx="13">
                  <c:v>559</c:v>
                </c:pt>
                <c:pt idx="14">
                  <c:v>577</c:v>
                </c:pt>
                <c:pt idx="15">
                  <c:v>610</c:v>
                </c:pt>
                <c:pt idx="16">
                  <c:v>640</c:v>
                </c:pt>
                <c:pt idx="17">
                  <c:v>665</c:v>
                </c:pt>
                <c:pt idx="18">
                  <c:v>676</c:v>
                </c:pt>
                <c:pt idx="19">
                  <c:v>701</c:v>
                </c:pt>
                <c:pt idx="20">
                  <c:v>729</c:v>
                </c:pt>
                <c:pt idx="21">
                  <c:v>749</c:v>
                </c:pt>
                <c:pt idx="22">
                  <c:v>735</c:v>
                </c:pt>
                <c:pt idx="23">
                  <c:v>770</c:v>
                </c:pt>
                <c:pt idx="24">
                  <c:v>738</c:v>
                </c:pt>
                <c:pt idx="25">
                  <c:v>779</c:v>
                </c:pt>
                <c:pt idx="26">
                  <c:v>783</c:v>
                </c:pt>
                <c:pt idx="27">
                  <c:v>794</c:v>
                </c:pt>
                <c:pt idx="28">
                  <c:v>811</c:v>
                </c:pt>
                <c:pt idx="29">
                  <c:v>822</c:v>
                </c:pt>
                <c:pt idx="30">
                  <c:v>874</c:v>
                </c:pt>
                <c:pt idx="31">
                  <c:v>911</c:v>
                </c:pt>
                <c:pt idx="32">
                  <c:v>931.94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'Monthly BOPD Data'!$F$4</c:f>
              <c:strCache>
                <c:ptCount val="1"/>
                <c:pt idx="0">
                  <c:v>California</c:v>
                </c:pt>
              </c:strCache>
            </c:strRef>
          </c:tx>
          <c:spPr>
            <a:ln w="15875">
              <a:solidFill>
                <a:srgbClr val="7030A0"/>
              </a:solidFill>
            </a:ln>
          </c:spPr>
          <c:marker>
            <c:symbol val="diamond"/>
            <c:size val="4"/>
            <c:spPr>
              <a:solidFill>
                <a:srgbClr val="7030A0"/>
              </a:solidFill>
              <a:ln>
                <a:noFill/>
              </a:ln>
            </c:spPr>
          </c:marker>
          <c:cat>
            <c:numRef>
              <c:f>'Monthly BOPD Data'!$B$6:$B$38</c:f>
              <c:numCache>
                <c:formatCode>[$-409]mmm\-yy;@</c:formatCode>
                <c:ptCount val="3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 formatCode="mmm\-yy">
                  <c:v>40787</c:v>
                </c:pt>
                <c:pt idx="9" formatCode="mmm\-yy">
                  <c:v>40817</c:v>
                </c:pt>
                <c:pt idx="10" formatCode="mmm\-yy">
                  <c:v>40848</c:v>
                </c:pt>
                <c:pt idx="11" formatCode="mmm\-yy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 formatCode="mmm\-yy">
                  <c:v>41153</c:v>
                </c:pt>
                <c:pt idx="21" formatCode="mmm\-yy">
                  <c:v>41183</c:v>
                </c:pt>
                <c:pt idx="22" formatCode="mmm\-yy">
                  <c:v>41214</c:v>
                </c:pt>
                <c:pt idx="23" formatCode="mmm\-yy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 formatCode="mmm\-yy">
                  <c:v>41518</c:v>
                </c:pt>
              </c:numCache>
            </c:numRef>
          </c:cat>
          <c:val>
            <c:numRef>
              <c:f>'Monthly BOPD Data'!$F$6:$F$37</c:f>
              <c:numCache>
                <c:formatCode>#,##0_);[Red]\(#,##0\)</c:formatCode>
                <c:ptCount val="32"/>
                <c:pt idx="0">
                  <c:v>533</c:v>
                </c:pt>
                <c:pt idx="1">
                  <c:v>536</c:v>
                </c:pt>
                <c:pt idx="2">
                  <c:v>534</c:v>
                </c:pt>
                <c:pt idx="3">
                  <c:v>535</c:v>
                </c:pt>
                <c:pt idx="4">
                  <c:v>538</c:v>
                </c:pt>
                <c:pt idx="5">
                  <c:v>534</c:v>
                </c:pt>
                <c:pt idx="6">
                  <c:v>528</c:v>
                </c:pt>
                <c:pt idx="7">
                  <c:v>528</c:v>
                </c:pt>
                <c:pt idx="8">
                  <c:v>527</c:v>
                </c:pt>
                <c:pt idx="9">
                  <c:v>528</c:v>
                </c:pt>
                <c:pt idx="10">
                  <c:v>532</c:v>
                </c:pt>
                <c:pt idx="11">
                  <c:v>532</c:v>
                </c:pt>
                <c:pt idx="12">
                  <c:v>534</c:v>
                </c:pt>
                <c:pt idx="13">
                  <c:v>535</c:v>
                </c:pt>
                <c:pt idx="14">
                  <c:v>531</c:v>
                </c:pt>
                <c:pt idx="15">
                  <c:v>539</c:v>
                </c:pt>
                <c:pt idx="16">
                  <c:v>537</c:v>
                </c:pt>
                <c:pt idx="17">
                  <c:v>539</c:v>
                </c:pt>
                <c:pt idx="18">
                  <c:v>540</c:v>
                </c:pt>
                <c:pt idx="19">
                  <c:v>539</c:v>
                </c:pt>
                <c:pt idx="20">
                  <c:v>535</c:v>
                </c:pt>
                <c:pt idx="21">
                  <c:v>540</c:v>
                </c:pt>
                <c:pt idx="22">
                  <c:v>537</c:v>
                </c:pt>
                <c:pt idx="23">
                  <c:v>530</c:v>
                </c:pt>
                <c:pt idx="24">
                  <c:v>532</c:v>
                </c:pt>
                <c:pt idx="25">
                  <c:v>534</c:v>
                </c:pt>
                <c:pt idx="26">
                  <c:v>542</c:v>
                </c:pt>
                <c:pt idx="27">
                  <c:v>542</c:v>
                </c:pt>
                <c:pt idx="28">
                  <c:v>533</c:v>
                </c:pt>
                <c:pt idx="29">
                  <c:v>539</c:v>
                </c:pt>
                <c:pt idx="30">
                  <c:v>543</c:v>
                </c:pt>
                <c:pt idx="31">
                  <c:v>551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'Monthly BOPD Data'!$G$4</c:f>
              <c:strCache>
                <c:ptCount val="1"/>
                <c:pt idx="0">
                  <c:v>Alaska</c:v>
                </c:pt>
              </c:strCache>
            </c:strRef>
          </c:tx>
          <c:spPr>
            <a:ln w="15875"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cat>
            <c:numRef>
              <c:f>'Monthly BOPD Data'!$B$6:$B$38</c:f>
              <c:numCache>
                <c:formatCode>[$-409]mmm\-yy;@</c:formatCode>
                <c:ptCount val="3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 formatCode="mmm\-yy">
                  <c:v>40787</c:v>
                </c:pt>
                <c:pt idx="9" formatCode="mmm\-yy">
                  <c:v>40817</c:v>
                </c:pt>
                <c:pt idx="10" formatCode="mmm\-yy">
                  <c:v>40848</c:v>
                </c:pt>
                <c:pt idx="11" formatCode="mmm\-yy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 formatCode="mmm\-yy">
                  <c:v>41153</c:v>
                </c:pt>
                <c:pt idx="21" formatCode="mmm\-yy">
                  <c:v>41183</c:v>
                </c:pt>
                <c:pt idx="22" formatCode="mmm\-yy">
                  <c:v>41214</c:v>
                </c:pt>
                <c:pt idx="23" formatCode="mmm\-yy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 formatCode="mmm\-yy">
                  <c:v>41518</c:v>
                </c:pt>
              </c:numCache>
            </c:numRef>
          </c:cat>
          <c:val>
            <c:numRef>
              <c:f>'Monthly BOPD Data'!$G$6:$G$37</c:f>
              <c:numCache>
                <c:formatCode>#,##0_);[Red]\(#,##0\)</c:formatCode>
                <c:ptCount val="32"/>
                <c:pt idx="0">
                  <c:v>464</c:v>
                </c:pt>
                <c:pt idx="1">
                  <c:v>611</c:v>
                </c:pt>
                <c:pt idx="2">
                  <c:v>611</c:v>
                </c:pt>
                <c:pt idx="3">
                  <c:v>606</c:v>
                </c:pt>
                <c:pt idx="4">
                  <c:v>582</c:v>
                </c:pt>
                <c:pt idx="5">
                  <c:v>553</c:v>
                </c:pt>
                <c:pt idx="6">
                  <c:v>453</c:v>
                </c:pt>
                <c:pt idx="7">
                  <c:v>526</c:v>
                </c:pt>
                <c:pt idx="8">
                  <c:v>585</c:v>
                </c:pt>
                <c:pt idx="9">
                  <c:v>566</c:v>
                </c:pt>
                <c:pt idx="10">
                  <c:v>593</c:v>
                </c:pt>
                <c:pt idx="11">
                  <c:v>592</c:v>
                </c:pt>
                <c:pt idx="12">
                  <c:v>593</c:v>
                </c:pt>
                <c:pt idx="13">
                  <c:v>582</c:v>
                </c:pt>
                <c:pt idx="14">
                  <c:v>567</c:v>
                </c:pt>
                <c:pt idx="15">
                  <c:v>552</c:v>
                </c:pt>
                <c:pt idx="16">
                  <c:v>546</c:v>
                </c:pt>
                <c:pt idx="17">
                  <c:v>493</c:v>
                </c:pt>
                <c:pt idx="18">
                  <c:v>415</c:v>
                </c:pt>
                <c:pt idx="19">
                  <c:v>404</c:v>
                </c:pt>
                <c:pt idx="20">
                  <c:v>502</c:v>
                </c:pt>
                <c:pt idx="21">
                  <c:v>547</c:v>
                </c:pt>
                <c:pt idx="22">
                  <c:v>553</c:v>
                </c:pt>
                <c:pt idx="23">
                  <c:v>555</c:v>
                </c:pt>
                <c:pt idx="24">
                  <c:v>549</c:v>
                </c:pt>
                <c:pt idx="25">
                  <c:v>541</c:v>
                </c:pt>
                <c:pt idx="26">
                  <c:v>533</c:v>
                </c:pt>
                <c:pt idx="27">
                  <c:v>523</c:v>
                </c:pt>
                <c:pt idx="28">
                  <c:v>515</c:v>
                </c:pt>
                <c:pt idx="29">
                  <c:v>528.43299999999999</c:v>
                </c:pt>
                <c:pt idx="30">
                  <c:v>493</c:v>
                </c:pt>
                <c:pt idx="31">
                  <c:v>428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'Monthly BOPD Data'!$H$4</c:f>
              <c:strCache>
                <c:ptCount val="1"/>
                <c:pt idx="0">
                  <c:v>ND 2 Big Counties</c:v>
                </c:pt>
              </c:strCache>
            </c:strRef>
          </c:tx>
          <c:spPr>
            <a:ln w="15875">
              <a:solidFill>
                <a:sysClr val="windowText" lastClr="000000"/>
              </a:solidFill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numRef>
              <c:f>'Monthly BOPD Data'!$B$6:$B$38</c:f>
              <c:numCache>
                <c:formatCode>[$-409]mmm\-yy;@</c:formatCode>
                <c:ptCount val="3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 formatCode="mmm\-yy">
                  <c:v>40787</c:v>
                </c:pt>
                <c:pt idx="9" formatCode="mmm\-yy">
                  <c:v>40817</c:v>
                </c:pt>
                <c:pt idx="10" formatCode="mmm\-yy">
                  <c:v>40848</c:v>
                </c:pt>
                <c:pt idx="11" formatCode="mmm\-yy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 formatCode="mmm\-yy">
                  <c:v>41153</c:v>
                </c:pt>
                <c:pt idx="21" formatCode="mmm\-yy">
                  <c:v>41183</c:v>
                </c:pt>
                <c:pt idx="22" formatCode="mmm\-yy">
                  <c:v>41214</c:v>
                </c:pt>
                <c:pt idx="23" formatCode="mmm\-yy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 formatCode="mmm\-yy">
                  <c:v>41518</c:v>
                </c:pt>
              </c:numCache>
            </c:numRef>
          </c:cat>
          <c:val>
            <c:numRef>
              <c:f>'Monthly BOPD Data'!$H$6:$H$38</c:f>
              <c:numCache>
                <c:formatCode>General</c:formatCode>
                <c:ptCount val="33"/>
                <c:pt idx="24" formatCode="#,##0_);[Red]\(#,##0\)">
                  <c:v>376.31819354838706</c:v>
                </c:pt>
                <c:pt idx="25" formatCode="#,##0_);[Red]\(#,##0\)">
                  <c:v>401.18424999999996</c:v>
                </c:pt>
                <c:pt idx="26" formatCode="#,##0_);[Red]\(#,##0\)">
                  <c:v>407.70970967741937</c:v>
                </c:pt>
                <c:pt idx="27" formatCode="#,##0_);[Red]\(#,##0\)">
                  <c:v>412.93810000000002</c:v>
                </c:pt>
                <c:pt idx="28" formatCode="#,##0_);[Red]\(#,##0\)">
                  <c:v>419.49116129032262</c:v>
                </c:pt>
                <c:pt idx="29" formatCode="#,##0_);[Red]\(#,##0\)">
                  <c:v>432.00763333333333</c:v>
                </c:pt>
                <c:pt idx="30" formatCode="#,##0_);[Red]\(#,##0\)">
                  <c:v>469.63541935483875</c:v>
                </c:pt>
                <c:pt idx="31" formatCode="#,##0_);[Red]\(#,##0\)">
                  <c:v>493.36335483870971</c:v>
                </c:pt>
                <c:pt idx="32" formatCode="#,##0_);[Red]\(#,##0\)">
                  <c:v>507.733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78752"/>
        <c:axId val="88385024"/>
      </c:lineChart>
      <c:dateAx>
        <c:axId val="88378752"/>
        <c:scaling>
          <c:orientation val="minMax"/>
        </c:scaling>
        <c:delete val="0"/>
        <c:axPos val="b"/>
        <c:majorGridlines/>
        <c:numFmt formatCode="[$-409]mmm\-yy;@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8385024"/>
        <c:crossesAt val="0"/>
        <c:auto val="1"/>
        <c:lblOffset val="100"/>
        <c:baseTimeUnit val="months"/>
      </c:dateAx>
      <c:valAx>
        <c:axId val="88385024"/>
        <c:scaling>
          <c:orientation val="minMax"/>
          <c:max val="3000"/>
          <c:min val="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minorGridlines>
          <c:spPr>
            <a:ln>
              <a:solidFill>
                <a:sysClr val="windowText" lastClr="000000">
                  <a:alpha val="25000"/>
                </a:sys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 of BOPD (States)</a:t>
                </a:r>
              </a:p>
            </c:rich>
          </c:tx>
          <c:layout>
            <c:manualLayout>
              <c:xMode val="edge"/>
              <c:yMode val="edge"/>
              <c:x val="1.2917848356203796E-6"/>
              <c:y val="0.30203576071685062"/>
            </c:manualLayout>
          </c:layout>
          <c:overlay val="0"/>
        </c:title>
        <c:numFmt formatCode="#,##0_);[Red]\(#,##0\)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8378752"/>
        <c:crosses val="autoZero"/>
        <c:crossBetween val="between"/>
        <c:majorUnit val="1000"/>
        <c:minorUnit val="500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23221723123535731"/>
          <c:y val="0.96029968700843105"/>
          <c:w val="0.72348993288590602"/>
          <c:h val="3.792393858446469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ND Oil Production by County - Sep 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0"/>
          <c:tx>
            <c:v>ND Oil Production by County - Sep 2013</c:v>
          </c:tx>
          <c:spPr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'ND County Oil'!$X$42:$X$47</c:f>
              <c:strCache>
                <c:ptCount val="6"/>
                <c:pt idx="0">
                  <c:v>McKenzie</c:v>
                </c:pt>
                <c:pt idx="1">
                  <c:v>Mountrail</c:v>
                </c:pt>
                <c:pt idx="2">
                  <c:v>Williams</c:v>
                </c:pt>
                <c:pt idx="3">
                  <c:v>Dunn</c:v>
                </c:pt>
                <c:pt idx="4">
                  <c:v>Divide</c:v>
                </c:pt>
                <c:pt idx="5">
                  <c:v>Twelve Others</c:v>
                </c:pt>
              </c:strCache>
            </c:strRef>
          </c:cat>
          <c:val>
            <c:numRef>
              <c:f>'ND County Oil'!$Z$42:$Z$47</c:f>
              <c:numCache>
                <c:formatCode>0.0%</c:formatCode>
                <c:ptCount val="6"/>
                <c:pt idx="0">
                  <c:v>0.29772138325120473</c:v>
                </c:pt>
                <c:pt idx="1">
                  <c:v>0.24709203278180741</c:v>
                </c:pt>
                <c:pt idx="2">
                  <c:v>0.15194653158877597</c:v>
                </c:pt>
                <c:pt idx="3">
                  <c:v>0.16388961517179759</c:v>
                </c:pt>
                <c:pt idx="4">
                  <c:v>4.1735713220347956E-2</c:v>
                </c:pt>
                <c:pt idx="5">
                  <c:v>9.761472398606634E-2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881099322044209"/>
          <c:y val="0.3545917073400327"/>
          <c:w val="0.16538892097947216"/>
          <c:h val="0.43385621894662191"/>
        </c:manualLayout>
      </c:layout>
      <c:overlay val="0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A6D38-EF89-4923-B6F0-B625FA0D8EF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B16C25D-88CD-49E0-9285-0B470009503D}">
      <dgm:prSet phldrT="[Text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Roads</a:t>
          </a:r>
          <a:endParaRPr lang="en-US" dirty="0">
            <a:solidFill>
              <a:schemeClr val="bg1"/>
            </a:solidFill>
          </a:endParaRPr>
        </a:p>
      </dgm:t>
    </dgm:pt>
    <dgm:pt modelId="{8049365A-525E-44BF-A2D0-B748F9EE7A27}" type="parTrans" cxnId="{88FAC692-DAE9-44D8-8672-7F2D14BDCD7C}">
      <dgm:prSet/>
      <dgm:spPr/>
      <dgm:t>
        <a:bodyPr/>
        <a:lstStyle/>
        <a:p>
          <a:endParaRPr lang="en-US"/>
        </a:p>
      </dgm:t>
    </dgm:pt>
    <dgm:pt modelId="{07B749DB-ABC7-4048-B8DD-543423F69840}" type="sibTrans" cxnId="{88FAC692-DAE9-44D8-8672-7F2D14BDCD7C}">
      <dgm:prSet/>
      <dgm:spPr/>
      <dgm:t>
        <a:bodyPr/>
        <a:lstStyle/>
        <a:p>
          <a:endParaRPr lang="en-US"/>
        </a:p>
      </dgm:t>
    </dgm:pt>
    <dgm:pt modelId="{EF0930F8-3AF1-456D-B4B1-FC568097A804}">
      <dgm:prSet phldrT="[Text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Water</a:t>
          </a:r>
          <a:endParaRPr lang="en-US" dirty="0">
            <a:solidFill>
              <a:schemeClr val="bg1"/>
            </a:solidFill>
          </a:endParaRPr>
        </a:p>
      </dgm:t>
    </dgm:pt>
    <dgm:pt modelId="{1A0AD677-33AA-4721-813E-D0A8F461A16C}" type="parTrans" cxnId="{DC5DF11A-B483-4DB6-86DC-6A75EC3F12CB}">
      <dgm:prSet/>
      <dgm:spPr/>
      <dgm:t>
        <a:bodyPr/>
        <a:lstStyle/>
        <a:p>
          <a:endParaRPr lang="en-US"/>
        </a:p>
      </dgm:t>
    </dgm:pt>
    <dgm:pt modelId="{E2FD58B1-287B-4247-8BEA-EC7FA7471D34}" type="sibTrans" cxnId="{DC5DF11A-B483-4DB6-86DC-6A75EC3F12CB}">
      <dgm:prSet/>
      <dgm:spPr/>
      <dgm:t>
        <a:bodyPr/>
        <a:lstStyle/>
        <a:p>
          <a:endParaRPr lang="en-US"/>
        </a:p>
      </dgm:t>
    </dgm:pt>
    <dgm:pt modelId="{CB147B28-7229-48C0-B6D3-22EEED7AC01C}">
      <dgm:prSet phldrT="[Text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Land Use</a:t>
          </a:r>
          <a:endParaRPr lang="en-US" dirty="0">
            <a:solidFill>
              <a:schemeClr val="bg1"/>
            </a:solidFill>
          </a:endParaRPr>
        </a:p>
      </dgm:t>
    </dgm:pt>
    <dgm:pt modelId="{DA9775D4-509A-43B3-A358-D0B84740C483}" type="parTrans" cxnId="{3ACD72DD-C021-4DE5-8F33-92DE45A68CD5}">
      <dgm:prSet/>
      <dgm:spPr/>
      <dgm:t>
        <a:bodyPr/>
        <a:lstStyle/>
        <a:p>
          <a:endParaRPr lang="en-US"/>
        </a:p>
      </dgm:t>
    </dgm:pt>
    <dgm:pt modelId="{87343B40-F8EC-4B68-B1A2-B5009A66CC55}" type="sibTrans" cxnId="{3ACD72DD-C021-4DE5-8F33-92DE45A68CD5}">
      <dgm:prSet/>
      <dgm:spPr/>
      <dgm:t>
        <a:bodyPr/>
        <a:lstStyle/>
        <a:p>
          <a:endParaRPr lang="en-US"/>
        </a:p>
      </dgm:t>
    </dgm:pt>
    <dgm:pt modelId="{DAE043AC-FBA8-4435-80DC-B0172D7A498F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Structures,  Traffic,  Aggressive Drivers,  Dust</a:t>
          </a:r>
          <a:endParaRPr lang="en-US" dirty="0"/>
        </a:p>
      </dgm:t>
    </dgm:pt>
    <dgm:pt modelId="{1C2AC5A2-3A97-4447-B498-2A656764C39F}" type="parTrans" cxnId="{4A3B4875-EC75-48BA-8A5E-2678D17527B4}">
      <dgm:prSet/>
      <dgm:spPr/>
    </dgm:pt>
    <dgm:pt modelId="{79DCA8C3-CDEA-4710-B100-C1A5C0794D25}" type="sibTrans" cxnId="{4A3B4875-EC75-48BA-8A5E-2678D17527B4}">
      <dgm:prSet/>
      <dgm:spPr/>
    </dgm:pt>
    <dgm:pt modelId="{A57A9EAC-C21B-4D18-92C7-8EA5C1A7F7E2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Available Fresh Water,  Sewage Systems</a:t>
          </a:r>
          <a:endParaRPr lang="en-US" dirty="0"/>
        </a:p>
      </dgm:t>
    </dgm:pt>
    <dgm:pt modelId="{648BE440-CA5C-4CD2-A582-B96003590545}" type="parTrans" cxnId="{A3A894AF-3590-4628-AF98-B4B5A14DA2C6}">
      <dgm:prSet/>
      <dgm:spPr/>
    </dgm:pt>
    <dgm:pt modelId="{1E3470D1-0322-4DC6-BEC0-5EB7C84F78C0}" type="sibTrans" cxnId="{A3A894AF-3590-4628-AF98-B4B5A14DA2C6}">
      <dgm:prSet/>
      <dgm:spPr/>
    </dgm:pt>
    <dgm:pt modelId="{29958526-A6B0-430F-8F28-7960A0CDC214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Planning &amp; Zoning Issues,  Housing,  EMS Services,  Law Enforcement,  Schools,  etc.</a:t>
          </a:r>
          <a:endParaRPr lang="en-US" dirty="0"/>
        </a:p>
      </dgm:t>
    </dgm:pt>
    <dgm:pt modelId="{F3F4DBCA-97A9-4ED7-B05D-2560645A831D}" type="parTrans" cxnId="{744ADE46-BD7C-4530-9421-B4788336FB06}">
      <dgm:prSet/>
      <dgm:spPr/>
    </dgm:pt>
    <dgm:pt modelId="{D75F0488-181E-4303-9E6D-6A920D6477E5}" type="sibTrans" cxnId="{744ADE46-BD7C-4530-9421-B4788336FB06}">
      <dgm:prSet/>
      <dgm:spPr/>
    </dgm:pt>
    <dgm:pt modelId="{A8112D22-487D-4754-A7C6-49AC88D01745}">
      <dgm:prSet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Other</a:t>
          </a:r>
          <a:endParaRPr lang="en-US" dirty="0">
            <a:solidFill>
              <a:schemeClr val="bg1"/>
            </a:solidFill>
          </a:endParaRPr>
        </a:p>
      </dgm:t>
    </dgm:pt>
    <dgm:pt modelId="{E15E7566-778B-4D77-AB13-B9FC95C0DA56}" type="parTrans" cxnId="{4ED404FB-31A8-4D93-B159-01327FAE4675}">
      <dgm:prSet/>
      <dgm:spPr/>
    </dgm:pt>
    <dgm:pt modelId="{DFF66509-5894-4396-9CF5-E1B3B53FA92A}" type="sibTrans" cxnId="{4ED404FB-31A8-4D93-B159-01327FAE4675}">
      <dgm:prSet/>
      <dgm:spPr/>
    </dgm:pt>
    <dgm:pt modelId="{41152925-6C24-42FC-841D-DC4C48AFF6F3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Social Services,  Health Professionals,  etc.</a:t>
          </a:r>
          <a:endParaRPr lang="en-US" dirty="0"/>
        </a:p>
      </dgm:t>
    </dgm:pt>
    <dgm:pt modelId="{C10A268E-7BB1-49B9-BC4F-29A0830A5488}" type="parTrans" cxnId="{1755559B-1B08-4AC6-A4F8-9D5EE59EFB3A}">
      <dgm:prSet/>
      <dgm:spPr/>
    </dgm:pt>
    <dgm:pt modelId="{3F1BEA13-F183-46CB-B068-E1B890CFA0CD}" type="sibTrans" cxnId="{1755559B-1B08-4AC6-A4F8-9D5EE59EFB3A}">
      <dgm:prSet/>
      <dgm:spPr/>
    </dgm:pt>
    <dgm:pt modelId="{D899F6AA-732F-4D99-AE26-F8C64A627EC6}" type="pres">
      <dgm:prSet presAssocID="{B8BA6D38-EF89-4923-B6F0-B625FA0D8E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536BB-50BE-4981-BA65-93B5580694E8}" type="pres">
      <dgm:prSet presAssocID="{4B16C25D-88CD-49E0-9285-0B470009503D}" presName="parentLin" presStyleCnt="0"/>
      <dgm:spPr/>
    </dgm:pt>
    <dgm:pt modelId="{B9122286-6F49-497A-98BC-333D0457DB56}" type="pres">
      <dgm:prSet presAssocID="{4B16C25D-88CD-49E0-9285-0B470009503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181CC7A-B2EF-49F2-BDA1-376D00B147FE}" type="pres">
      <dgm:prSet presAssocID="{4B16C25D-88CD-49E0-9285-0B47000950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6BE4E-C00F-4273-AF8D-CD7DD08BB5AE}" type="pres">
      <dgm:prSet presAssocID="{4B16C25D-88CD-49E0-9285-0B470009503D}" presName="negativeSpace" presStyleCnt="0"/>
      <dgm:spPr/>
    </dgm:pt>
    <dgm:pt modelId="{EB6DF7CA-01F0-4B30-A423-3A284250EE2E}" type="pres">
      <dgm:prSet presAssocID="{4B16C25D-88CD-49E0-9285-0B470009503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E4EA-AE2A-4F6F-8EBA-372061AAD7DA}" type="pres">
      <dgm:prSet presAssocID="{07B749DB-ABC7-4048-B8DD-543423F69840}" presName="spaceBetweenRectangles" presStyleCnt="0"/>
      <dgm:spPr/>
    </dgm:pt>
    <dgm:pt modelId="{08AFE9BD-0F1B-4445-8852-34DE56E88761}" type="pres">
      <dgm:prSet presAssocID="{EF0930F8-3AF1-456D-B4B1-FC568097A804}" presName="parentLin" presStyleCnt="0"/>
      <dgm:spPr/>
    </dgm:pt>
    <dgm:pt modelId="{0B46DE3E-D276-4FAA-9A6A-8112B269B396}" type="pres">
      <dgm:prSet presAssocID="{EF0930F8-3AF1-456D-B4B1-FC568097A80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A230311-9508-4717-A040-6A7FFE421904}" type="pres">
      <dgm:prSet presAssocID="{EF0930F8-3AF1-456D-B4B1-FC568097A8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28096-90F7-41C4-8ED2-4EACB92CBC18}" type="pres">
      <dgm:prSet presAssocID="{EF0930F8-3AF1-456D-B4B1-FC568097A804}" presName="negativeSpace" presStyleCnt="0"/>
      <dgm:spPr/>
    </dgm:pt>
    <dgm:pt modelId="{460A974C-118D-4E30-8215-C3680DD7750E}" type="pres">
      <dgm:prSet presAssocID="{EF0930F8-3AF1-456D-B4B1-FC568097A804}" presName="childText" presStyleLbl="conFgAcc1" presStyleIdx="1" presStyleCnt="4" custLinFactNeighborY="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792AE-98C3-4D39-A5F9-7D314F01F1F4}" type="pres">
      <dgm:prSet presAssocID="{E2FD58B1-287B-4247-8BEA-EC7FA7471D34}" presName="spaceBetweenRectangles" presStyleCnt="0"/>
      <dgm:spPr/>
    </dgm:pt>
    <dgm:pt modelId="{8F9B30BA-1638-4BB8-B580-35E3E7227C6F}" type="pres">
      <dgm:prSet presAssocID="{CB147B28-7229-48C0-B6D3-22EEED7AC01C}" presName="parentLin" presStyleCnt="0"/>
      <dgm:spPr/>
    </dgm:pt>
    <dgm:pt modelId="{198B6137-A39B-4F08-86FE-80DE02A215E5}" type="pres">
      <dgm:prSet presAssocID="{CB147B28-7229-48C0-B6D3-22EEED7AC01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A8387D3-D18C-4F5F-8CC4-C1DB382A56A6}" type="pres">
      <dgm:prSet presAssocID="{CB147B28-7229-48C0-B6D3-22EEED7AC01C}" presName="parentText" presStyleLbl="node1" presStyleIdx="2" presStyleCnt="4" custLinFactNeighborX="11111" custLinFactNeighborY="-62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C26DC-89FE-4014-8543-D559145A0DB7}" type="pres">
      <dgm:prSet presAssocID="{CB147B28-7229-48C0-B6D3-22EEED7AC01C}" presName="negativeSpace" presStyleCnt="0"/>
      <dgm:spPr/>
    </dgm:pt>
    <dgm:pt modelId="{F2AF3759-7592-41D8-96F1-55A356C43F7D}" type="pres">
      <dgm:prSet presAssocID="{CB147B28-7229-48C0-B6D3-22EEED7AC01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7C8D6-2EDC-4E51-A48D-C5F27872BED2}" type="pres">
      <dgm:prSet presAssocID="{87343B40-F8EC-4B68-B1A2-B5009A66CC55}" presName="spaceBetweenRectangles" presStyleCnt="0"/>
      <dgm:spPr/>
    </dgm:pt>
    <dgm:pt modelId="{4724EB09-9B12-4391-8178-D3860695DCA0}" type="pres">
      <dgm:prSet presAssocID="{A8112D22-487D-4754-A7C6-49AC88D01745}" presName="parentLin" presStyleCnt="0"/>
      <dgm:spPr/>
    </dgm:pt>
    <dgm:pt modelId="{D098DCF2-566A-423D-B017-9BA13DABA1E1}" type="pres">
      <dgm:prSet presAssocID="{A8112D22-487D-4754-A7C6-49AC88D0174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061F653-9C23-4FB4-B7E7-22B50411D220}" type="pres">
      <dgm:prSet presAssocID="{A8112D22-487D-4754-A7C6-49AC88D01745}" presName="parentText" presStyleLbl="node1" presStyleIdx="3" presStyleCnt="4" custLinFactNeighborX="11111" custLinFactNeighborY="120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DCB67-ADAC-433C-B52E-BBDE946F5E15}" type="pres">
      <dgm:prSet presAssocID="{A8112D22-487D-4754-A7C6-49AC88D01745}" presName="negativeSpace" presStyleCnt="0"/>
      <dgm:spPr/>
    </dgm:pt>
    <dgm:pt modelId="{41A049C6-58AD-4214-AD70-ECC2E19FD7E0}" type="pres">
      <dgm:prSet presAssocID="{A8112D22-487D-4754-A7C6-49AC88D0174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5559B-1B08-4AC6-A4F8-9D5EE59EFB3A}" srcId="{A8112D22-487D-4754-A7C6-49AC88D01745}" destId="{41152925-6C24-42FC-841D-DC4C48AFF6F3}" srcOrd="0" destOrd="0" parTransId="{C10A268E-7BB1-49B9-BC4F-29A0830A5488}" sibTransId="{3F1BEA13-F183-46CB-B068-E1B890CFA0CD}"/>
    <dgm:cxn modelId="{149672AB-62E0-4571-B8D6-924CB1E467AD}" type="presOf" srcId="{A8112D22-487D-4754-A7C6-49AC88D01745}" destId="{A061F653-9C23-4FB4-B7E7-22B50411D220}" srcOrd="1" destOrd="0" presId="urn:microsoft.com/office/officeart/2005/8/layout/list1"/>
    <dgm:cxn modelId="{4A3B4875-EC75-48BA-8A5E-2678D17527B4}" srcId="{4B16C25D-88CD-49E0-9285-0B470009503D}" destId="{DAE043AC-FBA8-4435-80DC-B0172D7A498F}" srcOrd="0" destOrd="0" parTransId="{1C2AC5A2-3A97-4447-B498-2A656764C39F}" sibTransId="{79DCA8C3-CDEA-4710-B100-C1A5C0794D25}"/>
    <dgm:cxn modelId="{3ACD72DD-C021-4DE5-8F33-92DE45A68CD5}" srcId="{B8BA6D38-EF89-4923-B6F0-B625FA0D8EF7}" destId="{CB147B28-7229-48C0-B6D3-22EEED7AC01C}" srcOrd="2" destOrd="0" parTransId="{DA9775D4-509A-43B3-A358-D0B84740C483}" sibTransId="{87343B40-F8EC-4B68-B1A2-B5009A66CC55}"/>
    <dgm:cxn modelId="{CC721783-7515-46B2-8AF7-8BF337EAF3AA}" type="presOf" srcId="{B8BA6D38-EF89-4923-B6F0-B625FA0D8EF7}" destId="{D899F6AA-732F-4D99-AE26-F8C64A627EC6}" srcOrd="0" destOrd="0" presId="urn:microsoft.com/office/officeart/2005/8/layout/list1"/>
    <dgm:cxn modelId="{744ADE46-BD7C-4530-9421-B4788336FB06}" srcId="{CB147B28-7229-48C0-B6D3-22EEED7AC01C}" destId="{29958526-A6B0-430F-8F28-7960A0CDC214}" srcOrd="0" destOrd="0" parTransId="{F3F4DBCA-97A9-4ED7-B05D-2560645A831D}" sibTransId="{D75F0488-181E-4303-9E6D-6A920D6477E5}"/>
    <dgm:cxn modelId="{A3A894AF-3590-4628-AF98-B4B5A14DA2C6}" srcId="{EF0930F8-3AF1-456D-B4B1-FC568097A804}" destId="{A57A9EAC-C21B-4D18-92C7-8EA5C1A7F7E2}" srcOrd="0" destOrd="0" parTransId="{648BE440-CA5C-4CD2-A582-B96003590545}" sibTransId="{1E3470D1-0322-4DC6-BEC0-5EB7C84F78C0}"/>
    <dgm:cxn modelId="{5C0676B5-F3DA-43A5-9588-C78685B279B1}" type="presOf" srcId="{EF0930F8-3AF1-456D-B4B1-FC568097A804}" destId="{0B46DE3E-D276-4FAA-9A6A-8112B269B396}" srcOrd="0" destOrd="0" presId="urn:microsoft.com/office/officeart/2005/8/layout/list1"/>
    <dgm:cxn modelId="{36B59FF2-1CD6-4830-A5EA-BEA129860002}" type="presOf" srcId="{41152925-6C24-42FC-841D-DC4C48AFF6F3}" destId="{41A049C6-58AD-4214-AD70-ECC2E19FD7E0}" srcOrd="0" destOrd="0" presId="urn:microsoft.com/office/officeart/2005/8/layout/list1"/>
    <dgm:cxn modelId="{FF679D33-4F4D-4C8E-B169-37B844F36150}" type="presOf" srcId="{CB147B28-7229-48C0-B6D3-22EEED7AC01C}" destId="{198B6137-A39B-4F08-86FE-80DE02A215E5}" srcOrd="0" destOrd="0" presId="urn:microsoft.com/office/officeart/2005/8/layout/list1"/>
    <dgm:cxn modelId="{3F1B92B2-FC15-432A-9EB6-EDF741EBF2F2}" type="presOf" srcId="{4B16C25D-88CD-49E0-9285-0B470009503D}" destId="{E181CC7A-B2EF-49F2-BDA1-376D00B147FE}" srcOrd="1" destOrd="0" presId="urn:microsoft.com/office/officeart/2005/8/layout/list1"/>
    <dgm:cxn modelId="{593E2B0D-DE9C-42C8-8B42-DCBE131B6759}" type="presOf" srcId="{A57A9EAC-C21B-4D18-92C7-8EA5C1A7F7E2}" destId="{460A974C-118D-4E30-8215-C3680DD7750E}" srcOrd="0" destOrd="0" presId="urn:microsoft.com/office/officeart/2005/8/layout/list1"/>
    <dgm:cxn modelId="{607BA503-2ADC-4F39-BC9F-6FE842C4DE7A}" type="presOf" srcId="{DAE043AC-FBA8-4435-80DC-B0172D7A498F}" destId="{EB6DF7CA-01F0-4B30-A423-3A284250EE2E}" srcOrd="0" destOrd="0" presId="urn:microsoft.com/office/officeart/2005/8/layout/list1"/>
    <dgm:cxn modelId="{88FAC692-DAE9-44D8-8672-7F2D14BDCD7C}" srcId="{B8BA6D38-EF89-4923-B6F0-B625FA0D8EF7}" destId="{4B16C25D-88CD-49E0-9285-0B470009503D}" srcOrd="0" destOrd="0" parTransId="{8049365A-525E-44BF-A2D0-B748F9EE7A27}" sibTransId="{07B749DB-ABC7-4048-B8DD-543423F69840}"/>
    <dgm:cxn modelId="{15C59BA2-52BF-4EEE-9900-CEF06BE6B47D}" type="presOf" srcId="{A8112D22-487D-4754-A7C6-49AC88D01745}" destId="{D098DCF2-566A-423D-B017-9BA13DABA1E1}" srcOrd="0" destOrd="0" presId="urn:microsoft.com/office/officeart/2005/8/layout/list1"/>
    <dgm:cxn modelId="{4ED404FB-31A8-4D93-B159-01327FAE4675}" srcId="{B8BA6D38-EF89-4923-B6F0-B625FA0D8EF7}" destId="{A8112D22-487D-4754-A7C6-49AC88D01745}" srcOrd="3" destOrd="0" parTransId="{E15E7566-778B-4D77-AB13-B9FC95C0DA56}" sibTransId="{DFF66509-5894-4396-9CF5-E1B3B53FA92A}"/>
    <dgm:cxn modelId="{30B2BECC-9B27-4201-AB77-1433F91243D7}" type="presOf" srcId="{EF0930F8-3AF1-456D-B4B1-FC568097A804}" destId="{8A230311-9508-4717-A040-6A7FFE421904}" srcOrd="1" destOrd="0" presId="urn:microsoft.com/office/officeart/2005/8/layout/list1"/>
    <dgm:cxn modelId="{FD0BF865-1B43-4C70-A90C-B0CCC6549B55}" type="presOf" srcId="{CB147B28-7229-48C0-B6D3-22EEED7AC01C}" destId="{5A8387D3-D18C-4F5F-8CC4-C1DB382A56A6}" srcOrd="1" destOrd="0" presId="urn:microsoft.com/office/officeart/2005/8/layout/list1"/>
    <dgm:cxn modelId="{255AC98F-1ED7-49B8-81EF-C793F8F16BA9}" type="presOf" srcId="{4B16C25D-88CD-49E0-9285-0B470009503D}" destId="{B9122286-6F49-497A-98BC-333D0457DB56}" srcOrd="0" destOrd="0" presId="urn:microsoft.com/office/officeart/2005/8/layout/list1"/>
    <dgm:cxn modelId="{B5742BD4-D21B-49AE-9CA3-43EAEC06BA37}" type="presOf" srcId="{29958526-A6B0-430F-8F28-7960A0CDC214}" destId="{F2AF3759-7592-41D8-96F1-55A356C43F7D}" srcOrd="0" destOrd="0" presId="urn:microsoft.com/office/officeart/2005/8/layout/list1"/>
    <dgm:cxn modelId="{DC5DF11A-B483-4DB6-86DC-6A75EC3F12CB}" srcId="{B8BA6D38-EF89-4923-B6F0-B625FA0D8EF7}" destId="{EF0930F8-3AF1-456D-B4B1-FC568097A804}" srcOrd="1" destOrd="0" parTransId="{1A0AD677-33AA-4721-813E-D0A8F461A16C}" sibTransId="{E2FD58B1-287B-4247-8BEA-EC7FA7471D34}"/>
    <dgm:cxn modelId="{DE4B0EB9-A8C0-4A7E-BE38-C40EE3B40631}" type="presParOf" srcId="{D899F6AA-732F-4D99-AE26-F8C64A627EC6}" destId="{87E536BB-50BE-4981-BA65-93B5580694E8}" srcOrd="0" destOrd="0" presId="urn:microsoft.com/office/officeart/2005/8/layout/list1"/>
    <dgm:cxn modelId="{508DE7CA-F52C-459B-BA3B-94EF990F992D}" type="presParOf" srcId="{87E536BB-50BE-4981-BA65-93B5580694E8}" destId="{B9122286-6F49-497A-98BC-333D0457DB56}" srcOrd="0" destOrd="0" presId="urn:microsoft.com/office/officeart/2005/8/layout/list1"/>
    <dgm:cxn modelId="{FEEBFD22-4B43-4556-B25A-355949845FDA}" type="presParOf" srcId="{87E536BB-50BE-4981-BA65-93B5580694E8}" destId="{E181CC7A-B2EF-49F2-BDA1-376D00B147FE}" srcOrd="1" destOrd="0" presId="urn:microsoft.com/office/officeart/2005/8/layout/list1"/>
    <dgm:cxn modelId="{8088085C-400D-4A7F-B0C4-844A2365209B}" type="presParOf" srcId="{D899F6AA-732F-4D99-AE26-F8C64A627EC6}" destId="{41A6BE4E-C00F-4273-AF8D-CD7DD08BB5AE}" srcOrd="1" destOrd="0" presId="urn:microsoft.com/office/officeart/2005/8/layout/list1"/>
    <dgm:cxn modelId="{C5928F25-A543-40E8-B905-0936F334B852}" type="presParOf" srcId="{D899F6AA-732F-4D99-AE26-F8C64A627EC6}" destId="{EB6DF7CA-01F0-4B30-A423-3A284250EE2E}" srcOrd="2" destOrd="0" presId="urn:microsoft.com/office/officeart/2005/8/layout/list1"/>
    <dgm:cxn modelId="{B299E173-1DCE-4085-B84E-653167AC79F6}" type="presParOf" srcId="{D899F6AA-732F-4D99-AE26-F8C64A627EC6}" destId="{BDB5E4EA-AE2A-4F6F-8EBA-372061AAD7DA}" srcOrd="3" destOrd="0" presId="urn:microsoft.com/office/officeart/2005/8/layout/list1"/>
    <dgm:cxn modelId="{980D82F2-325E-4E14-803A-C3F8309970CA}" type="presParOf" srcId="{D899F6AA-732F-4D99-AE26-F8C64A627EC6}" destId="{08AFE9BD-0F1B-4445-8852-34DE56E88761}" srcOrd="4" destOrd="0" presId="urn:microsoft.com/office/officeart/2005/8/layout/list1"/>
    <dgm:cxn modelId="{8141A84D-C8C3-423F-83BD-DF167D9F1196}" type="presParOf" srcId="{08AFE9BD-0F1B-4445-8852-34DE56E88761}" destId="{0B46DE3E-D276-4FAA-9A6A-8112B269B396}" srcOrd="0" destOrd="0" presId="urn:microsoft.com/office/officeart/2005/8/layout/list1"/>
    <dgm:cxn modelId="{E5E6D71D-815B-4FDD-A3D7-6CD5B24AC244}" type="presParOf" srcId="{08AFE9BD-0F1B-4445-8852-34DE56E88761}" destId="{8A230311-9508-4717-A040-6A7FFE421904}" srcOrd="1" destOrd="0" presId="urn:microsoft.com/office/officeart/2005/8/layout/list1"/>
    <dgm:cxn modelId="{8A91AD77-3B86-46E0-A5F8-4C52279DD8DA}" type="presParOf" srcId="{D899F6AA-732F-4D99-AE26-F8C64A627EC6}" destId="{BE228096-90F7-41C4-8ED2-4EACB92CBC18}" srcOrd="5" destOrd="0" presId="urn:microsoft.com/office/officeart/2005/8/layout/list1"/>
    <dgm:cxn modelId="{D1A11519-42F3-4D5A-9621-05132109AE3C}" type="presParOf" srcId="{D899F6AA-732F-4D99-AE26-F8C64A627EC6}" destId="{460A974C-118D-4E30-8215-C3680DD7750E}" srcOrd="6" destOrd="0" presId="urn:microsoft.com/office/officeart/2005/8/layout/list1"/>
    <dgm:cxn modelId="{630271E0-804C-4748-BC50-6D91E97F780B}" type="presParOf" srcId="{D899F6AA-732F-4D99-AE26-F8C64A627EC6}" destId="{6CB792AE-98C3-4D39-A5F9-7D314F01F1F4}" srcOrd="7" destOrd="0" presId="urn:microsoft.com/office/officeart/2005/8/layout/list1"/>
    <dgm:cxn modelId="{63C0ED19-D47F-4196-B043-B8253FAF2786}" type="presParOf" srcId="{D899F6AA-732F-4D99-AE26-F8C64A627EC6}" destId="{8F9B30BA-1638-4BB8-B580-35E3E7227C6F}" srcOrd="8" destOrd="0" presId="urn:microsoft.com/office/officeart/2005/8/layout/list1"/>
    <dgm:cxn modelId="{1C3A7B70-F5D6-4BE7-8BE2-A3F2BD66D31D}" type="presParOf" srcId="{8F9B30BA-1638-4BB8-B580-35E3E7227C6F}" destId="{198B6137-A39B-4F08-86FE-80DE02A215E5}" srcOrd="0" destOrd="0" presId="urn:microsoft.com/office/officeart/2005/8/layout/list1"/>
    <dgm:cxn modelId="{648DFEB1-B000-4041-AEF7-6A818422F842}" type="presParOf" srcId="{8F9B30BA-1638-4BB8-B580-35E3E7227C6F}" destId="{5A8387D3-D18C-4F5F-8CC4-C1DB382A56A6}" srcOrd="1" destOrd="0" presId="urn:microsoft.com/office/officeart/2005/8/layout/list1"/>
    <dgm:cxn modelId="{5C768B88-0BE2-4370-A818-D57168337E7D}" type="presParOf" srcId="{D899F6AA-732F-4D99-AE26-F8C64A627EC6}" destId="{043C26DC-89FE-4014-8543-D559145A0DB7}" srcOrd="9" destOrd="0" presId="urn:microsoft.com/office/officeart/2005/8/layout/list1"/>
    <dgm:cxn modelId="{B10E3979-FF12-4B09-B7CA-C4373ECE7A1D}" type="presParOf" srcId="{D899F6AA-732F-4D99-AE26-F8C64A627EC6}" destId="{F2AF3759-7592-41D8-96F1-55A356C43F7D}" srcOrd="10" destOrd="0" presId="urn:microsoft.com/office/officeart/2005/8/layout/list1"/>
    <dgm:cxn modelId="{CA6E03AE-16FC-40EB-B72A-4B628616E262}" type="presParOf" srcId="{D899F6AA-732F-4D99-AE26-F8C64A627EC6}" destId="{1D97C8D6-2EDC-4E51-A48D-C5F27872BED2}" srcOrd="11" destOrd="0" presId="urn:microsoft.com/office/officeart/2005/8/layout/list1"/>
    <dgm:cxn modelId="{589A732D-F36C-42F4-9326-12BBED46813D}" type="presParOf" srcId="{D899F6AA-732F-4D99-AE26-F8C64A627EC6}" destId="{4724EB09-9B12-4391-8178-D3860695DCA0}" srcOrd="12" destOrd="0" presId="urn:microsoft.com/office/officeart/2005/8/layout/list1"/>
    <dgm:cxn modelId="{FA960080-FFC5-44D0-86A0-FBB7C522C415}" type="presParOf" srcId="{4724EB09-9B12-4391-8178-D3860695DCA0}" destId="{D098DCF2-566A-423D-B017-9BA13DABA1E1}" srcOrd="0" destOrd="0" presId="urn:microsoft.com/office/officeart/2005/8/layout/list1"/>
    <dgm:cxn modelId="{A6D0BA80-E809-4249-BCF8-ABBD73BBA012}" type="presParOf" srcId="{4724EB09-9B12-4391-8178-D3860695DCA0}" destId="{A061F653-9C23-4FB4-B7E7-22B50411D220}" srcOrd="1" destOrd="0" presId="urn:microsoft.com/office/officeart/2005/8/layout/list1"/>
    <dgm:cxn modelId="{C65F3638-4A29-4607-8897-3561089DDE89}" type="presParOf" srcId="{D899F6AA-732F-4D99-AE26-F8C64A627EC6}" destId="{B85DCB67-ADAC-433C-B52E-BBDE946F5E15}" srcOrd="13" destOrd="0" presId="urn:microsoft.com/office/officeart/2005/8/layout/list1"/>
    <dgm:cxn modelId="{57813521-1176-4CCD-894B-8147CD515295}" type="presParOf" srcId="{D899F6AA-732F-4D99-AE26-F8C64A627EC6}" destId="{41A049C6-58AD-4214-AD70-ECC2E19FD7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0.96677</cdr:y>
    </cdr:from>
    <cdr:to>
      <cdr:x>0.21058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5695455"/>
          <a:ext cx="1793162" cy="19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latin typeface="Times New Roman" panose="02020603050405020304" pitchFamily="18" charset="0"/>
              <a:cs typeface="Times New Roman" panose="02020603050405020304" pitchFamily="18" charset="0"/>
            </a:rPr>
            <a:t>US Energy Information Administration</a:t>
          </a:r>
        </a:p>
      </cdr:txBody>
    </cdr:sp>
  </cdr:relSizeAnchor>
  <cdr:relSizeAnchor xmlns:cdr="http://schemas.openxmlformats.org/drawingml/2006/chartDrawing">
    <cdr:from>
      <cdr:x>0.90641</cdr:x>
      <cdr:y>0.17031</cdr:y>
    </cdr:from>
    <cdr:to>
      <cdr:x>0.96102</cdr:x>
      <cdr:y>0.20668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718410" y="1003327"/>
          <a:ext cx="465024" cy="214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Texas</a:t>
          </a:r>
        </a:p>
      </cdr:txBody>
    </cdr:sp>
  </cdr:relSizeAnchor>
  <cdr:relSizeAnchor xmlns:cdr="http://schemas.openxmlformats.org/drawingml/2006/chartDrawing">
    <cdr:from>
      <cdr:x>0.85925</cdr:x>
      <cdr:y>0.56467</cdr:y>
    </cdr:from>
    <cdr:to>
      <cdr:x>0.96478</cdr:x>
      <cdr:y>0.6067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90197" y="3326607"/>
          <a:ext cx="895358" cy="247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North Dakota</a:t>
          </a:r>
        </a:p>
      </cdr:txBody>
    </cdr:sp>
  </cdr:relSizeAnchor>
  <cdr:relSizeAnchor xmlns:cdr="http://schemas.openxmlformats.org/drawingml/2006/chartDrawing">
    <cdr:from>
      <cdr:x>0.62574</cdr:x>
      <cdr:y>0.74576</cdr:y>
    </cdr:from>
    <cdr:to>
      <cdr:x>0.8719</cdr:x>
      <cdr:y>0.78618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08997" y="4393407"/>
          <a:ext cx="2088581" cy="238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McKenzie &amp; Mountrail </a:t>
          </a:r>
          <a:r>
            <a:rPr lang="en-US" sz="11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Counties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0.88181</cdr:x>
      <cdr:y>0.66667</cdr:y>
    </cdr:from>
    <cdr:to>
      <cdr:x>0.96197</cdr:x>
      <cdr:y>0.71033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08909" y="3927498"/>
          <a:ext cx="682590" cy="2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California</a:t>
          </a:r>
        </a:p>
      </cdr:txBody>
    </cdr:sp>
  </cdr:relSizeAnchor>
  <cdr:relSizeAnchor xmlns:cdr="http://schemas.openxmlformats.org/drawingml/2006/chartDrawing">
    <cdr:from>
      <cdr:x>0.90588</cdr:x>
      <cdr:y>0.7308</cdr:y>
    </cdr:from>
    <cdr:to>
      <cdr:x>0.9642</cdr:x>
      <cdr:y>0.76852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713873" y="4305304"/>
          <a:ext cx="496615" cy="222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Alaska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87BB68A-62CD-4E68-B28D-B1638DCF48E4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D7D49A-D82B-40AC-99B5-BE2BADB92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A54D-C209-43D1-B392-5654235CB749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D32A-0389-43BB-BD66-92A9F4BF1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1DC7-695C-4790-8D5D-CBBCA0A20B0E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BFE4-B12D-4F9E-9BBE-E2B3680FB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1F84A17-3BB5-474A-B9C9-431E7BA059CE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7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D571-6FC9-48C0-BE08-B14D3B0DA03D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5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6D5EF79A-BF68-4B36-8BE4-DC52C719B845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E4E573-2012-49CF-9E1F-A014BB562E7C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4BEBAD9-BD0B-4EAA-844F-306A3857ED99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F528-D6E1-4151-9E93-2195666E6687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8E9F-CAA6-4A01-956D-3D1330702344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0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16B73C-28BE-454A-AE3D-114944C32635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2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7C1CB-4040-4C3B-9F02-0009A0FB2E77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8FBA4-4B33-4BE6-9817-BF0AE5CA9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CFA-F97B-487C-83EF-ED9BEECC646F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1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BF5E-56E9-47E9-8823-6CA4301BA041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8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A8B6-70BF-4AA7-8244-EE484E0ADD0A}" type="datetime1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6DC7D92-194E-4DC8-AD4C-9CF34FC63676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2CAD1D-8054-4DB2-B7F6-B5E8BF8C9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256F79-6FA4-4903-BE81-46755B6C12B9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261335-B4D9-4290-BF46-543192EC5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55DD77-7CDB-4600-B4D9-5263DA92D036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4283F-FFB2-4B4D-8D50-E195B1DB4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A1F64A-6CCD-46F5-9F3A-110B5212FEDA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3A9CA-4CED-4866-8A60-9DCD55CE0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B5AA-2577-4CCC-AD29-E261EF6C9200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4626-B761-4910-B56D-23D2F4BEC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6DB94A0-2014-4398-A638-A6907932CCE2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B0CEAF-46AD-4912-8F81-69D547295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3994BE6-25BE-4D03-8DB3-6F30AC671DF4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9C2D560-B3F4-407A-90E9-CACD164B1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A6DAA7-2E46-4773-AC4A-C0D8656FF760}" type="datetimeFigureOut">
              <a:rPr lang="en-US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8AC42CB-59C1-46D6-84B6-2797F9E79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9" r:id="rId7"/>
    <p:sldLayoutId id="2147483726" r:id="rId8"/>
    <p:sldLayoutId id="2147483727" r:id="rId9"/>
    <p:sldLayoutId id="2147483718" r:id="rId10"/>
    <p:sldLayoutId id="2147483717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D24D2B-5E28-427F-B749-F31641FE5519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11/25/2013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CD073-D1B1-4C7E-83D8-F88ACA45A1DB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0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1000"/>
            <a:ext cx="8229600" cy="1828800"/>
          </a:xfrm>
        </p:spPr>
        <p:txBody>
          <a:bodyPr>
            <a:normAutofit fontScale="90000"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Bakken Boom –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300" dirty="0">
                <a:solidFill>
                  <a:prstClr val="black"/>
                </a:solidFill>
              </a:rPr>
              <a:t>Transportation Impacts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2584450" y="1752600"/>
            <a:ext cx="6559550" cy="11430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Rory Nelson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ND Energy Impact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84238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ffectLst/>
              </a:rPr>
              <a:t>Possible Transportation Solutions:</a:t>
            </a:r>
            <a:endParaRPr lang="en-US" sz="4100" dirty="0">
              <a:solidFill>
                <a:schemeClr val="bg1"/>
              </a:solidFill>
              <a:effectLst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914400" y="1600200"/>
            <a:ext cx="7239000" cy="46482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Oil “road corridors”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Pipelines for fluid movements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Truck route by-pass for cities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30872"/>
              </p:ext>
            </p:extLst>
          </p:nvPr>
        </p:nvGraphicFramePr>
        <p:xfrm>
          <a:off x="329803" y="483393"/>
          <a:ext cx="8484394" cy="589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4013108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 ND Production is Bakken</a:t>
            </a:r>
            <a:endParaRPr lang="en-US" sz="11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560" y="0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North Dakota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7887"/>
            <a:ext cx="8458200" cy="576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235424">
            <a:off x="472021" y="2648106"/>
            <a:ext cx="342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Bakken Mature Area</a:t>
            </a:r>
            <a:endParaRPr lang="en-US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006" y="209513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Bakken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Three Forks</a:t>
            </a:r>
            <a:endParaRPr lang="en-US" sz="2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7267" y="3174537"/>
            <a:ext cx="342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+mn-lt"/>
              </a:rPr>
              <a:t>Bakken Production</a:t>
            </a:r>
          </a:p>
          <a:p>
            <a:pPr algn="ctr"/>
            <a:r>
              <a:rPr lang="en-US" sz="2400" dirty="0" smtClean="0">
                <a:latin typeface="+mn-lt"/>
              </a:rPr>
              <a:t>15,000 sq. miles</a:t>
            </a:r>
          </a:p>
          <a:p>
            <a:pPr algn="ctr"/>
            <a:r>
              <a:rPr lang="en-US" sz="2400" dirty="0" smtClean="0">
                <a:latin typeface="+mn-lt"/>
              </a:rPr>
              <a:t>(size of West Virginia)</a:t>
            </a:r>
          </a:p>
          <a:p>
            <a:pPr algn="ctr"/>
            <a:r>
              <a:rPr lang="en-US" sz="2400" dirty="0" smtClean="0">
                <a:latin typeface="+mn-lt"/>
              </a:rPr>
              <a:t>8,000 wells</a:t>
            </a:r>
          </a:p>
          <a:p>
            <a:pPr algn="ctr"/>
            <a:r>
              <a:rPr lang="en-US" sz="2400" dirty="0" smtClean="0">
                <a:latin typeface="+mn-lt"/>
              </a:rPr>
              <a:t>1 Horizon/1,280 acres</a:t>
            </a:r>
            <a:endParaRPr lang="en-US" sz="24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57578" y="3745032"/>
            <a:ext cx="69620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880619"/>
              </p:ext>
            </p:extLst>
          </p:nvPr>
        </p:nvGraphicFramePr>
        <p:xfrm>
          <a:off x="114300" y="707886"/>
          <a:ext cx="8915400" cy="592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4560" y="0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North Dakota</a:t>
            </a:r>
          </a:p>
        </p:txBody>
      </p:sp>
    </p:spTree>
    <p:extLst>
      <p:ext uri="{BB962C8B-B14F-4D97-AF65-F5344CB8AC3E}">
        <p14:creationId xmlns:p14="http://schemas.microsoft.com/office/powerpoint/2010/main" val="33333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34560" y="0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North Dakota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707886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North Dakota – 183 Drilling Rigs – September 2013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37" y="6248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Current Drilling Activity is Focused in McKenzie, Mountrail, Williams, &amp; Dunn Counties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0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34560" y="0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North Dakota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3928"/>
            <a:ext cx="8686800" cy="542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7468" y="6161603"/>
            <a:ext cx="4273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9,682 Total Wells: 60.8% Bakken</a:t>
            </a:r>
            <a:endParaRPr lang="en-US" sz="24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23622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5,889 Bakken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CD073-D1B1-4C7E-83D8-F88ACA45A1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34560" y="0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North Dakota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Impacts: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646</TotalTime>
  <Words>188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Foundry</vt:lpstr>
      <vt:lpstr>Macro</vt:lpstr>
      <vt:lpstr>The Bakken Boom – Transportation Impacts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Impacts:</vt:lpstr>
      <vt:lpstr>Possible Transportation Solutions: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Wayne Biberdorf</dc:title>
  <dc:creator>WB Consulting LLC</dc:creator>
  <cp:lastModifiedBy>rnelson</cp:lastModifiedBy>
  <cp:revision>63</cp:revision>
  <cp:lastPrinted>2013-11-25T19:12:22Z</cp:lastPrinted>
  <dcterms:created xsi:type="dcterms:W3CDTF">2012-10-09T18:29:04Z</dcterms:created>
  <dcterms:modified xsi:type="dcterms:W3CDTF">2013-11-25T19:17:53Z</dcterms:modified>
</cp:coreProperties>
</file>