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90" r:id="rId3"/>
    <p:sldId id="279" r:id="rId4"/>
    <p:sldId id="280" r:id="rId5"/>
    <p:sldId id="285" r:id="rId6"/>
    <p:sldId id="281" r:id="rId7"/>
    <p:sldId id="289" r:id="rId8"/>
    <p:sldId id="257" r:id="rId9"/>
    <p:sldId id="258" r:id="rId10"/>
    <p:sldId id="259" r:id="rId11"/>
    <p:sldId id="286" r:id="rId12"/>
    <p:sldId id="275" r:id="rId13"/>
    <p:sldId id="260" r:id="rId14"/>
    <p:sldId id="287" r:id="rId15"/>
    <p:sldId id="282" r:id="rId16"/>
    <p:sldId id="262" r:id="rId17"/>
    <p:sldId id="265" r:id="rId18"/>
    <p:sldId id="264" r:id="rId19"/>
    <p:sldId id="263" r:id="rId20"/>
    <p:sldId id="261" r:id="rId21"/>
    <p:sldId id="288" r:id="rId22"/>
    <p:sldId id="273" r:id="rId23"/>
    <p:sldId id="269" r:id="rId24"/>
    <p:sldId id="270" r:id="rId25"/>
    <p:sldId id="274" r:id="rId26"/>
    <p:sldId id="276" r:id="rId27"/>
    <p:sldId id="278" r:id="rId28"/>
    <p:sldId id="284" r:id="rId29"/>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9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9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30" tIns="45715" rIns="91430" bIns="457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30" tIns="45715" rIns="91430" bIns="45715" rtlCol="0"/>
          <a:lstStyle>
            <a:lvl1pPr algn="r" fontAlgn="auto">
              <a:spcBef>
                <a:spcPts val="0"/>
              </a:spcBef>
              <a:spcAft>
                <a:spcPts val="0"/>
              </a:spcAft>
              <a:defRPr sz="1200" smtClean="0">
                <a:latin typeface="+mn-lt"/>
              </a:defRPr>
            </a:lvl1pPr>
          </a:lstStyle>
          <a:p>
            <a:pPr>
              <a:defRPr/>
            </a:pPr>
            <a:fld id="{CAB69BB3-59AA-4635-8368-1F5A56F03A61}" type="datetimeFigureOut">
              <a:rPr lang="en-US"/>
              <a:pPr>
                <a:defRPr/>
              </a:pPr>
              <a:t>12/21/2013</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30" tIns="45715" rIns="91430" bIns="4571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30" tIns="45715" rIns="91430" bIns="45715" rtlCol="0" anchor="b"/>
          <a:lstStyle>
            <a:lvl1pPr algn="r" fontAlgn="auto">
              <a:spcBef>
                <a:spcPts val="0"/>
              </a:spcBef>
              <a:spcAft>
                <a:spcPts val="0"/>
              </a:spcAft>
              <a:defRPr sz="1200" smtClean="0">
                <a:latin typeface="+mn-lt"/>
              </a:defRPr>
            </a:lvl1pPr>
          </a:lstStyle>
          <a:p>
            <a:pPr>
              <a:defRPr/>
            </a:pPr>
            <a:fld id="{74D0FB2F-6D75-4609-86A5-64842FB4AA7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12" tIns="45605" rIns="91212" bIns="4560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12" tIns="45605" rIns="91212" bIns="45605" rtlCol="0"/>
          <a:lstStyle>
            <a:lvl1pPr algn="r" fontAlgn="auto">
              <a:spcBef>
                <a:spcPts val="0"/>
              </a:spcBef>
              <a:spcAft>
                <a:spcPts val="0"/>
              </a:spcAft>
              <a:defRPr sz="1200" smtClean="0">
                <a:latin typeface="+mn-lt"/>
              </a:defRPr>
            </a:lvl1pPr>
          </a:lstStyle>
          <a:p>
            <a:pPr>
              <a:defRPr/>
            </a:pPr>
            <a:fld id="{114C598B-A605-4918-848B-2D22BF89957E}" type="datetimeFigureOut">
              <a:rPr lang="en-US"/>
              <a:pPr>
                <a:defRPr/>
              </a:pPr>
              <a:t>12/21/2013</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12" tIns="45605" rIns="91212" bIns="45605" rtlCol="0" anchor="ctr"/>
          <a:lstStyle/>
          <a:p>
            <a:pPr lvl="0"/>
            <a:endParaRPr lang="en-US" noProof="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12" tIns="45605" rIns="91212" bIns="4560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6975"/>
            <a:ext cx="3027363" cy="465138"/>
          </a:xfrm>
          <a:prstGeom prst="rect">
            <a:avLst/>
          </a:prstGeom>
        </p:spPr>
        <p:txBody>
          <a:bodyPr vert="horz" lIns="91212" tIns="45605" rIns="91212" bIns="4560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lIns="91212" tIns="45605" rIns="91212" bIns="45605" rtlCol="0" anchor="b"/>
          <a:lstStyle>
            <a:lvl1pPr algn="r" fontAlgn="auto">
              <a:spcBef>
                <a:spcPts val="0"/>
              </a:spcBef>
              <a:spcAft>
                <a:spcPts val="0"/>
              </a:spcAft>
              <a:defRPr sz="1200" smtClean="0">
                <a:latin typeface="+mn-lt"/>
              </a:defRPr>
            </a:lvl1pPr>
          </a:lstStyle>
          <a:p>
            <a:pPr>
              <a:defRPr/>
            </a:pPr>
            <a:fld id="{FEF25612-AB07-4510-9C13-B3D9018653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B023B06-4548-4ACC-9A6D-6DD6803A6FEA}" type="datetime1">
              <a:rPr lang="en-US"/>
              <a:pPr>
                <a:defRPr/>
              </a:pPr>
              <a:t>12/21/2013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3AAEAD-1170-4478-A830-68F99714E3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30FFB6-8ADD-4EFB-A2C8-C38EC6391BB5}" type="datetime1">
              <a:rPr lang="en-US"/>
              <a:pPr>
                <a:defRPr/>
              </a:pPr>
              <a:t>12/21/2013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EBA56-0B1B-4F9B-8B2F-8E10C082BB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A60F34C-560F-4988-93DF-597C2612D536}" type="datetime1">
              <a:rPr lang="en-US"/>
              <a:pPr>
                <a:defRPr/>
              </a:pPr>
              <a:t>12/21/2013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B8E2C3-1D82-4CA2-B106-391DDA0A26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DA35D4-E387-4DD2-A9D0-D744A72A4448}" type="datetime1">
              <a:rPr lang="en-US"/>
              <a:pPr>
                <a:defRPr/>
              </a:pPr>
              <a:t>12/21/2013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D9649-579E-425E-B0E8-11F762DF8F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3E060B-C9C4-4549-A973-9660DFD952EE}" type="datetime1">
              <a:rPr lang="en-US"/>
              <a:pPr>
                <a:defRPr/>
              </a:pPr>
              <a:t>12/21/2013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6FE93-FB59-4148-B444-E9FC6013F9B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54B14C5-CD02-4AA2-9255-2F87455BCBB0}" type="datetime1">
              <a:rPr lang="en-US"/>
              <a:pPr>
                <a:defRPr/>
              </a:pPr>
              <a:t>12/21/2013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C4D387-CBDC-4F97-B19B-1546CB6CD0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53DB6C8-20FE-4E99-AD4C-0182AE68657D}" type="datetime1">
              <a:rPr lang="en-US"/>
              <a:pPr>
                <a:defRPr/>
              </a:pPr>
              <a:t>12/21/2013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51582CC8-F137-46D8-A822-FD2963CD297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9C6864-E8C9-4333-83E7-4E5CD958A11E}" type="datetime1">
              <a:rPr lang="en-US"/>
              <a:pPr>
                <a:defRPr/>
              </a:pPr>
              <a:t>12/21/2013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93C7BC-E46E-49D3-B6B4-5B798709ED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E786D0-054D-4ADD-BFDF-D60B38C0EB03}" type="datetime1">
              <a:rPr lang="en-US"/>
              <a:pPr>
                <a:defRPr/>
              </a:pPr>
              <a:t>12/21/2013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9C8E8A-9F72-4C52-8F6B-D433B02492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5496467-5A86-48B9-933C-6B46E7D4451E}" type="datetime1">
              <a:rPr lang="en-US"/>
              <a:pPr>
                <a:defRPr/>
              </a:pPr>
              <a:t>12/21/2013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C3F62BB-55CB-4137-8A40-8C566E7FFD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750111-0D6F-423E-BDB0-93825F614671}" type="datetime1">
              <a:rPr lang="en-US"/>
              <a:pPr>
                <a:defRPr/>
              </a:pPr>
              <a:t>12/21/2013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BE9A1B-2E9B-4273-8ECB-4A6229D52F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defRPr>
            </a:lvl1pPr>
          </a:lstStyle>
          <a:p>
            <a:pPr>
              <a:defRPr/>
            </a:pPr>
            <a:fld id="{C2CC8B41-F172-4F92-95B2-342DF6A08AC9}" type="datetime1">
              <a:rPr lang="en-US"/>
              <a:pPr>
                <a:defRPr/>
              </a:pPr>
              <a:t>12/21/2013</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defRPr>
            </a:lvl1pPr>
          </a:lstStyle>
          <a:p>
            <a:pPr>
              <a:defRPr/>
            </a:pPr>
            <a:fld id="{4E169F33-0290-4514-984F-F2D17162DA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7" r:id="rId2"/>
    <p:sldLayoutId id="2147483685" r:id="rId3"/>
    <p:sldLayoutId id="2147483678" r:id="rId4"/>
    <p:sldLayoutId id="2147483686" r:id="rId5"/>
    <p:sldLayoutId id="2147483679" r:id="rId6"/>
    <p:sldLayoutId id="2147483680" r:id="rId7"/>
    <p:sldLayoutId id="2147483687" r:id="rId8"/>
    <p:sldLayoutId id="2147483681" r:id="rId9"/>
    <p:sldLayoutId id="2147483682" r:id="rId10"/>
    <p:sldLayoutId id="2147483683" r:id="rId11"/>
  </p:sldLayoutIdLst>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TRE Annual meeting </a:t>
            </a:r>
            <a:endParaRPr lang="en-US" dirty="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Grant Levi, NDDOT Director</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November 26, 2013</a:t>
            </a:r>
            <a:endParaRPr lang="en-US" dirty="0"/>
          </a:p>
        </p:txBody>
      </p:sp>
      <p:sp>
        <p:nvSpPr>
          <p:cNvPr id="153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109178-FB2D-4D90-9739-3C3ABD358D00}" type="slidenum">
              <a:rPr lang="en-US"/>
              <a:pPr fontAlgn="base">
                <a:spcBef>
                  <a:spcPct val="0"/>
                </a:spcBef>
                <a:spcAft>
                  <a:spcPct val="0"/>
                </a:spcAft>
              </a:pPr>
              <a:t>1</a:t>
            </a:fld>
            <a:endParaRPr lang="en-US"/>
          </a:p>
        </p:txBody>
      </p:sp>
      <p:pic>
        <p:nvPicPr>
          <p:cNvPr id="15364" name="Picture 4" descr="nddot_logo"/>
          <p:cNvPicPr>
            <a:picLocks noChangeAspect="1" noChangeArrowheads="1"/>
          </p:cNvPicPr>
          <p:nvPr/>
        </p:nvPicPr>
        <p:blipFill>
          <a:blip r:embed="rId2"/>
          <a:srcRect/>
          <a:stretch>
            <a:fillRect/>
          </a:stretch>
        </p:blipFill>
        <p:spPr bwMode="auto">
          <a:xfrm>
            <a:off x="6934200" y="6019800"/>
            <a:ext cx="2051050" cy="6619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2438400" cy="3124200"/>
          </a:xfrm>
        </p:spPr>
        <p:txBody>
          <a:bodyPr/>
          <a:lstStyle/>
          <a:p>
            <a:pPr fontAlgn="auto">
              <a:spcAft>
                <a:spcPts val="0"/>
              </a:spcAft>
              <a:defRPr/>
            </a:pPr>
            <a:r>
              <a:rPr lang="en-US" dirty="0" smtClean="0"/>
              <a:t>2013 projects in oil impact </a:t>
            </a:r>
            <a:r>
              <a:rPr lang="en-US" dirty="0"/>
              <a:t>a</a:t>
            </a:r>
            <a:r>
              <a:rPr lang="en-US" dirty="0" smtClean="0"/>
              <a:t>reas</a:t>
            </a:r>
            <a:endParaRPr lang="en-US" dirty="0"/>
          </a:p>
        </p:txBody>
      </p:sp>
      <p:grpSp>
        <p:nvGrpSpPr>
          <p:cNvPr id="24578" name="Group 2"/>
          <p:cNvGrpSpPr>
            <a:grpSpLocks/>
          </p:cNvGrpSpPr>
          <p:nvPr/>
        </p:nvGrpSpPr>
        <p:grpSpPr bwMode="auto">
          <a:xfrm>
            <a:off x="2743200" y="598488"/>
            <a:ext cx="6400800" cy="5780087"/>
            <a:chOff x="888" y="1245"/>
            <a:chExt cx="4698" cy="5192"/>
          </a:xfrm>
        </p:grpSpPr>
        <p:grpSp>
          <p:nvGrpSpPr>
            <p:cNvPr id="24581" name="Group 3"/>
            <p:cNvGrpSpPr>
              <a:grpSpLocks/>
            </p:cNvGrpSpPr>
            <p:nvPr/>
          </p:nvGrpSpPr>
          <p:grpSpPr bwMode="auto">
            <a:xfrm>
              <a:off x="898" y="1255"/>
              <a:ext cx="4678" cy="5172"/>
              <a:chOff x="898" y="1255"/>
              <a:chExt cx="4678" cy="5172"/>
            </a:xfrm>
          </p:grpSpPr>
          <p:sp>
            <p:nvSpPr>
              <p:cNvPr id="24586" name="Freeform 4"/>
              <p:cNvSpPr>
                <a:spLocks/>
              </p:cNvSpPr>
              <p:nvPr/>
            </p:nvSpPr>
            <p:spPr bwMode="auto">
              <a:xfrm>
                <a:off x="898" y="1255"/>
                <a:ext cx="4678" cy="5172"/>
              </a:xfrm>
              <a:custGeom>
                <a:avLst/>
                <a:gdLst>
                  <a:gd name="T0" fmla="*/ 0 w 4678"/>
                  <a:gd name="T1" fmla="*/ 1255 h 5172"/>
                  <a:gd name="T2" fmla="*/ 0 w 4678"/>
                  <a:gd name="T3" fmla="*/ 6427 h 5172"/>
                  <a:gd name="T4" fmla="*/ 4677 w 4678"/>
                  <a:gd name="T5" fmla="*/ 6427 h 5172"/>
                  <a:gd name="T6" fmla="*/ 4677 w 4678"/>
                  <a:gd name="T7" fmla="*/ 1255 h 5172"/>
                  <a:gd name="T8" fmla="*/ 0 w 4678"/>
                  <a:gd name="T9" fmla="*/ 1255 h 5172"/>
                  <a:gd name="T10" fmla="*/ 0 60000 65536"/>
                  <a:gd name="T11" fmla="*/ 0 60000 65536"/>
                  <a:gd name="T12" fmla="*/ 0 60000 65536"/>
                  <a:gd name="T13" fmla="*/ 0 60000 65536"/>
                  <a:gd name="T14" fmla="*/ 0 60000 65536"/>
                  <a:gd name="T15" fmla="*/ 0 w 4678"/>
                  <a:gd name="T16" fmla="*/ 0 h 5172"/>
                  <a:gd name="T17" fmla="*/ 4678 w 4678"/>
                  <a:gd name="T18" fmla="*/ 5172 h 5172"/>
                </a:gdLst>
                <a:ahLst/>
                <a:cxnLst>
                  <a:cxn ang="T10">
                    <a:pos x="T0" y="T1"/>
                  </a:cxn>
                  <a:cxn ang="T11">
                    <a:pos x="T2" y="T3"/>
                  </a:cxn>
                  <a:cxn ang="T12">
                    <a:pos x="T4" y="T5"/>
                  </a:cxn>
                  <a:cxn ang="T13">
                    <a:pos x="T6" y="T7"/>
                  </a:cxn>
                  <a:cxn ang="T14">
                    <a:pos x="T8" y="T9"/>
                  </a:cxn>
                </a:cxnLst>
                <a:rect l="T15" t="T16" r="T17" b="T18"/>
                <a:pathLst>
                  <a:path w="4678" h="5172">
                    <a:moveTo>
                      <a:pt x="0" y="0"/>
                    </a:moveTo>
                    <a:lnTo>
                      <a:pt x="0" y="5172"/>
                    </a:lnTo>
                    <a:lnTo>
                      <a:pt x="4677" y="5172"/>
                    </a:lnTo>
                    <a:lnTo>
                      <a:pt x="4677" y="0"/>
                    </a:lnTo>
                    <a:lnTo>
                      <a:pt x="0" y="0"/>
                    </a:lnTo>
                  </a:path>
                </a:pathLst>
              </a:custGeom>
              <a:solidFill>
                <a:srgbClr val="FCF2CA"/>
              </a:solidFill>
              <a:ln w="9525">
                <a:noFill/>
                <a:round/>
                <a:headEnd/>
                <a:tailEnd/>
              </a:ln>
            </p:spPr>
            <p:txBody>
              <a:bodyPr/>
              <a:lstStyle/>
              <a:p>
                <a:endParaRPr lang="en-US"/>
              </a:p>
            </p:txBody>
          </p:sp>
          <p:pic>
            <p:nvPicPr>
              <p:cNvPr id="24587" name="Picture 5"/>
              <p:cNvPicPr>
                <a:picLocks noChangeAspect="1" noChangeArrowheads="1"/>
              </p:cNvPicPr>
              <p:nvPr/>
            </p:nvPicPr>
            <p:blipFill>
              <a:blip r:embed="rId2"/>
              <a:srcRect/>
              <a:stretch>
                <a:fillRect/>
              </a:stretch>
            </p:blipFill>
            <p:spPr bwMode="auto">
              <a:xfrm>
                <a:off x="896" y="1255"/>
                <a:ext cx="4679" cy="5172"/>
              </a:xfrm>
              <a:prstGeom prst="rect">
                <a:avLst/>
              </a:prstGeom>
              <a:noFill/>
              <a:ln w="9525">
                <a:noFill/>
                <a:miter lim="800000"/>
                <a:headEnd/>
                <a:tailEnd/>
              </a:ln>
            </p:spPr>
          </p:pic>
        </p:grpSp>
        <p:grpSp>
          <p:nvGrpSpPr>
            <p:cNvPr id="24582" name="Group 6"/>
            <p:cNvGrpSpPr>
              <a:grpSpLocks/>
            </p:cNvGrpSpPr>
            <p:nvPr/>
          </p:nvGrpSpPr>
          <p:grpSpPr bwMode="auto">
            <a:xfrm>
              <a:off x="3550" y="5074"/>
              <a:ext cx="2026" cy="1354"/>
              <a:chOff x="3550" y="5074"/>
              <a:chExt cx="2026" cy="1354"/>
            </a:xfrm>
          </p:grpSpPr>
          <p:sp>
            <p:nvSpPr>
              <p:cNvPr id="24585" name="Freeform 7"/>
              <p:cNvSpPr>
                <a:spLocks/>
              </p:cNvSpPr>
              <p:nvPr/>
            </p:nvSpPr>
            <p:spPr bwMode="auto">
              <a:xfrm>
                <a:off x="3550" y="5074"/>
                <a:ext cx="2026" cy="1354"/>
              </a:xfrm>
              <a:custGeom>
                <a:avLst/>
                <a:gdLst>
                  <a:gd name="T0" fmla="*/ 2025 w 2026"/>
                  <a:gd name="T1" fmla="*/ 5074 h 1354"/>
                  <a:gd name="T2" fmla="*/ 0 w 2026"/>
                  <a:gd name="T3" fmla="*/ 5074 h 1354"/>
                  <a:gd name="T4" fmla="*/ 0 w 2026"/>
                  <a:gd name="T5" fmla="*/ 6427 h 1354"/>
                  <a:gd name="T6" fmla="*/ 2025 w 2026"/>
                  <a:gd name="T7" fmla="*/ 6427 h 1354"/>
                  <a:gd name="T8" fmla="*/ 2025 w 2026"/>
                  <a:gd name="T9" fmla="*/ 5074 h 1354"/>
                  <a:gd name="T10" fmla="*/ 0 60000 65536"/>
                  <a:gd name="T11" fmla="*/ 0 60000 65536"/>
                  <a:gd name="T12" fmla="*/ 0 60000 65536"/>
                  <a:gd name="T13" fmla="*/ 0 60000 65536"/>
                  <a:gd name="T14" fmla="*/ 0 60000 65536"/>
                  <a:gd name="T15" fmla="*/ 0 w 2026"/>
                  <a:gd name="T16" fmla="*/ 0 h 1354"/>
                  <a:gd name="T17" fmla="*/ 2026 w 2026"/>
                  <a:gd name="T18" fmla="*/ 1354 h 1354"/>
                </a:gdLst>
                <a:ahLst/>
                <a:cxnLst>
                  <a:cxn ang="T10">
                    <a:pos x="T0" y="T1"/>
                  </a:cxn>
                  <a:cxn ang="T11">
                    <a:pos x="T2" y="T3"/>
                  </a:cxn>
                  <a:cxn ang="T12">
                    <a:pos x="T4" y="T5"/>
                  </a:cxn>
                  <a:cxn ang="T13">
                    <a:pos x="T6" y="T7"/>
                  </a:cxn>
                  <a:cxn ang="T14">
                    <a:pos x="T8" y="T9"/>
                  </a:cxn>
                </a:cxnLst>
                <a:rect l="T15" t="T16" r="T17" b="T18"/>
                <a:pathLst>
                  <a:path w="2026" h="1354">
                    <a:moveTo>
                      <a:pt x="2025" y="0"/>
                    </a:moveTo>
                    <a:lnTo>
                      <a:pt x="0" y="0"/>
                    </a:lnTo>
                    <a:lnTo>
                      <a:pt x="0" y="1353"/>
                    </a:lnTo>
                    <a:lnTo>
                      <a:pt x="2025" y="1353"/>
                    </a:lnTo>
                    <a:lnTo>
                      <a:pt x="2025" y="0"/>
                    </a:lnTo>
                  </a:path>
                </a:pathLst>
              </a:custGeom>
              <a:solidFill>
                <a:srgbClr val="FFFFFF"/>
              </a:solidFill>
              <a:ln w="9525">
                <a:noFill/>
                <a:round/>
                <a:headEnd/>
                <a:tailEnd/>
              </a:ln>
            </p:spPr>
            <p:txBody>
              <a:bodyPr/>
              <a:lstStyle/>
              <a:p>
                <a:endParaRPr lang="en-US"/>
              </a:p>
            </p:txBody>
          </p:sp>
        </p:grpSp>
        <p:grpSp>
          <p:nvGrpSpPr>
            <p:cNvPr id="24583" name="Group 6"/>
            <p:cNvGrpSpPr>
              <a:grpSpLocks/>
            </p:cNvGrpSpPr>
            <p:nvPr/>
          </p:nvGrpSpPr>
          <p:grpSpPr bwMode="auto">
            <a:xfrm>
              <a:off x="3550" y="5074"/>
              <a:ext cx="2026" cy="1354"/>
              <a:chOff x="3550" y="5074"/>
              <a:chExt cx="2026" cy="1354"/>
            </a:xfrm>
          </p:grpSpPr>
          <p:sp>
            <p:nvSpPr>
              <p:cNvPr id="24584" name="Freeform 7"/>
              <p:cNvSpPr>
                <a:spLocks/>
              </p:cNvSpPr>
              <p:nvPr/>
            </p:nvSpPr>
            <p:spPr bwMode="auto">
              <a:xfrm>
                <a:off x="3550" y="5074"/>
                <a:ext cx="2026" cy="1354"/>
              </a:xfrm>
              <a:custGeom>
                <a:avLst/>
                <a:gdLst>
                  <a:gd name="T0" fmla="*/ 2025 w 2026"/>
                  <a:gd name="T1" fmla="*/ 5074 h 1354"/>
                  <a:gd name="T2" fmla="*/ 0 w 2026"/>
                  <a:gd name="T3" fmla="*/ 5074 h 1354"/>
                  <a:gd name="T4" fmla="*/ 0 w 2026"/>
                  <a:gd name="T5" fmla="*/ 6427 h 1354"/>
                  <a:gd name="T6" fmla="*/ 14 w 2026"/>
                  <a:gd name="T7" fmla="*/ 6427 h 1354"/>
                  <a:gd name="T8" fmla="*/ 14 w 2026"/>
                  <a:gd name="T9" fmla="*/ 5089 h 1354"/>
                  <a:gd name="T10" fmla="*/ 2025 w 2026"/>
                  <a:gd name="T11" fmla="*/ 5089 h 1354"/>
                  <a:gd name="T12" fmla="*/ 2025 w 2026"/>
                  <a:gd name="T13" fmla="*/ 5074 h 1354"/>
                  <a:gd name="T14" fmla="*/ 0 60000 65536"/>
                  <a:gd name="T15" fmla="*/ 0 60000 65536"/>
                  <a:gd name="T16" fmla="*/ 0 60000 65536"/>
                  <a:gd name="T17" fmla="*/ 0 60000 65536"/>
                  <a:gd name="T18" fmla="*/ 0 60000 65536"/>
                  <a:gd name="T19" fmla="*/ 0 60000 65536"/>
                  <a:gd name="T20" fmla="*/ 0 60000 65536"/>
                  <a:gd name="T21" fmla="*/ 0 w 2026"/>
                  <a:gd name="T22" fmla="*/ 0 h 1354"/>
                  <a:gd name="T23" fmla="*/ 2026 w 2026"/>
                  <a:gd name="T24" fmla="*/ 1354 h 13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6" h="1354">
                    <a:moveTo>
                      <a:pt x="2025" y="0"/>
                    </a:moveTo>
                    <a:lnTo>
                      <a:pt x="0" y="0"/>
                    </a:lnTo>
                    <a:lnTo>
                      <a:pt x="0" y="1353"/>
                    </a:lnTo>
                    <a:lnTo>
                      <a:pt x="14" y="1353"/>
                    </a:lnTo>
                    <a:lnTo>
                      <a:pt x="14" y="15"/>
                    </a:lnTo>
                    <a:lnTo>
                      <a:pt x="2025" y="15"/>
                    </a:lnTo>
                    <a:lnTo>
                      <a:pt x="2025" y="0"/>
                    </a:lnTo>
                  </a:path>
                </a:pathLst>
              </a:custGeom>
              <a:solidFill>
                <a:srgbClr val="FFFFFF"/>
              </a:solidFill>
              <a:ln w="9525">
                <a:noFill/>
                <a:round/>
                <a:headEnd/>
                <a:tailEnd/>
              </a:ln>
            </p:spPr>
            <p:txBody>
              <a:bodyPr/>
              <a:lstStyle/>
              <a:p>
                <a:endParaRPr lang="en-US"/>
              </a:p>
            </p:txBody>
          </p:sp>
        </p:grpSp>
      </p:grpSp>
      <p:sp>
        <p:nvSpPr>
          <p:cNvPr id="24579"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5827B4-2C65-4433-B409-C6B9D5C069BB}" type="slidenum">
              <a:rPr lang="en-US"/>
              <a:pPr fontAlgn="base">
                <a:spcBef>
                  <a:spcPct val="0"/>
                </a:spcBef>
                <a:spcAft>
                  <a:spcPct val="0"/>
                </a:spcAft>
              </a:pPr>
              <a:t>10</a:t>
            </a:fld>
            <a:endParaRPr lang="en-US"/>
          </a:p>
        </p:txBody>
      </p:sp>
      <p:pic>
        <p:nvPicPr>
          <p:cNvPr id="24580" name="Picture 11"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3733800" cy="990600"/>
          </a:xfrm>
        </p:spPr>
        <p:txBody>
          <a:bodyPr/>
          <a:lstStyle/>
          <a:p>
            <a:pPr fontAlgn="auto">
              <a:spcAft>
                <a:spcPts val="0"/>
              </a:spcAft>
              <a:defRPr/>
            </a:pPr>
            <a:r>
              <a:rPr lang="en-US" dirty="0" smtClean="0"/>
              <a:t>County Funding</a:t>
            </a:r>
            <a:endParaRPr lang="en-US" dirty="0"/>
          </a:p>
        </p:txBody>
      </p:sp>
      <p:sp>
        <p:nvSpPr>
          <p:cNvPr id="2560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27756-36EB-4973-BC24-8DBDD582EE79}" type="slidenum">
              <a:rPr lang="en-US"/>
              <a:pPr fontAlgn="base">
                <a:spcBef>
                  <a:spcPct val="0"/>
                </a:spcBef>
                <a:spcAft>
                  <a:spcPct val="0"/>
                </a:spcAft>
              </a:pPr>
              <a:t>11</a:t>
            </a:fld>
            <a:endParaRPr lang="en-US"/>
          </a:p>
        </p:txBody>
      </p:sp>
      <p:sp>
        <p:nvSpPr>
          <p:cNvPr id="25603" name="TextBox 5"/>
          <p:cNvSpPr txBox="1">
            <a:spLocks noChangeArrowheads="1"/>
          </p:cNvSpPr>
          <p:nvPr/>
        </p:nvSpPr>
        <p:spPr bwMode="auto">
          <a:xfrm>
            <a:off x="381000" y="1676400"/>
            <a:ext cx="8534400" cy="461963"/>
          </a:xfrm>
          <a:prstGeom prst="rect">
            <a:avLst/>
          </a:prstGeom>
          <a:noFill/>
          <a:ln w="9525">
            <a:noFill/>
            <a:miter lim="800000"/>
            <a:headEnd/>
            <a:tailEnd/>
          </a:ln>
        </p:spPr>
        <p:txBody>
          <a:bodyPr>
            <a:spAutoFit/>
          </a:bodyPr>
          <a:lstStyle/>
          <a:p>
            <a:pPr marL="342900" indent="-342900">
              <a:buFont typeface="Arial" charset="0"/>
              <a:buChar char="•"/>
            </a:pPr>
            <a:r>
              <a:rPr lang="en-US" sz="2400"/>
              <a:t>NDDOT allocated funds through our STIP process.</a:t>
            </a:r>
          </a:p>
        </p:txBody>
      </p:sp>
      <p:pic>
        <p:nvPicPr>
          <p:cNvPr id="25604" name="Picture 6"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graphicFrame>
        <p:nvGraphicFramePr>
          <p:cNvPr id="8" name="Table 7"/>
          <p:cNvGraphicFramePr>
            <a:graphicFrameLocks noGrp="1"/>
          </p:cNvGraphicFramePr>
          <p:nvPr/>
        </p:nvGraphicFramePr>
        <p:xfrm>
          <a:off x="152400" y="2514600"/>
          <a:ext cx="8891588" cy="2714625"/>
        </p:xfrm>
        <a:graphic>
          <a:graphicData uri="http://schemas.openxmlformats.org/drawingml/2006/table">
            <a:tbl>
              <a:tblPr firstRow="1" firstCol="1" bandRow="1"/>
              <a:tblGrid>
                <a:gridCol w="1621167"/>
                <a:gridCol w="1687862"/>
                <a:gridCol w="2291220"/>
                <a:gridCol w="1677157"/>
                <a:gridCol w="1588984"/>
                <a:gridCol w="25400"/>
              </a:tblGrid>
              <a:tr h="292960">
                <a:tc gridSpan="5">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pPr marL="0" marR="0">
                        <a:spcBef>
                          <a:spcPts val="0"/>
                        </a:spcBef>
                        <a:spcAft>
                          <a:spcPts val="0"/>
                        </a:spcAft>
                      </a:pPr>
                      <a:r>
                        <a:rPr lang="en-US" sz="1500" dirty="0">
                          <a:effectLst/>
                        </a:rPr>
                        <a:t>Total Cost of Projects</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22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endParaRPr lang="en-US" sz="1500">
                        <a:effectLst/>
                        <a:latin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22E"/>
                    </a:solidFill>
                  </a:tcPr>
                </a:tc>
              </a:tr>
              <a:tr h="726588">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pPr marL="0" marR="0">
                        <a:spcBef>
                          <a:spcPts val="0"/>
                        </a:spcBef>
                        <a:spcAft>
                          <a:spcPts val="0"/>
                        </a:spcAft>
                      </a:pPr>
                      <a:r>
                        <a:rPr lang="en-US" sz="1500">
                          <a:effectLst/>
                        </a:rPr>
                        <a:t>Counties</a:t>
                      </a:r>
                      <a:endParaRPr lang="en-US" sz="160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Total Cost of Projects Submitted</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smtClean="0">
                          <a:effectLst/>
                        </a:rPr>
                        <a:t>Total </a:t>
                      </a:r>
                      <a:r>
                        <a:rPr lang="en-US" sz="1500" dirty="0">
                          <a:effectLst/>
                        </a:rPr>
                        <a:t>Cost of Projects Moving Forward</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90% of Total Cost</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a:effectLst/>
                        </a:rPr>
                        <a:t>State funds Allocated</a:t>
                      </a:r>
                      <a:endParaRPr lang="en-US" sz="160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a:effectLst/>
                        <a:latin typeface="Times New Roman"/>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r>
              <a:tr h="484392">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pPr marL="0" marR="0">
                        <a:spcBef>
                          <a:spcPts val="0"/>
                        </a:spcBef>
                        <a:spcAft>
                          <a:spcPts val="0"/>
                        </a:spcAft>
                      </a:pPr>
                      <a:r>
                        <a:rPr lang="en-US" sz="1500" dirty="0">
                          <a:effectLst/>
                        </a:rPr>
                        <a:t>Oil Producing</a:t>
                      </a:r>
                      <a:endParaRPr lang="en-US" sz="1600" dirty="0">
                        <a:effectLst/>
                        <a:latin typeface="Calibri"/>
                        <a:ea typeface="Calibri"/>
                        <a:cs typeface="Times New Roman"/>
                      </a:endParaRPr>
                    </a:p>
                  </a:txBody>
                  <a:tcPr marL="102376" marR="102376"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 </a:t>
                      </a:r>
                      <a:r>
                        <a:rPr lang="en-US" sz="1500" dirty="0" smtClean="0">
                          <a:effectLst/>
                        </a:rPr>
                        <a:t>344,523,725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 $ </a:t>
                      </a:r>
                      <a:r>
                        <a:rPr lang="en-US" sz="1500" dirty="0" smtClean="0">
                          <a:effectLst/>
                        </a:rPr>
                        <a:t>208,270,350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spcBef>
                          <a:spcPts val="0"/>
                        </a:spcBef>
                        <a:spcAft>
                          <a:spcPts val="0"/>
                        </a:spcAft>
                      </a:pPr>
                      <a:r>
                        <a:rPr lang="en-US" sz="1500" dirty="0" smtClean="0">
                          <a:effectLst/>
                        </a:rPr>
                        <a:t> $187,443,315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spcBef>
                          <a:spcPts val="0"/>
                        </a:spcBef>
                        <a:spcAft>
                          <a:spcPts val="0"/>
                        </a:spcAft>
                      </a:pPr>
                      <a:r>
                        <a:rPr lang="en-US" sz="1500" dirty="0">
                          <a:effectLst/>
                        </a:rPr>
                        <a:t> $ </a:t>
                      </a:r>
                      <a:r>
                        <a:rPr lang="en-US" sz="1500" dirty="0" smtClean="0">
                          <a:effectLst/>
                        </a:rPr>
                        <a:t>160,000,000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a:effectLst/>
                        <a:latin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r>
              <a:tr h="484392">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pPr marL="0" marR="0">
                        <a:spcBef>
                          <a:spcPts val="0"/>
                        </a:spcBef>
                        <a:spcAft>
                          <a:spcPts val="0"/>
                        </a:spcAft>
                      </a:pPr>
                      <a:r>
                        <a:rPr lang="en-US" sz="1500">
                          <a:effectLst/>
                        </a:rPr>
                        <a:t>Non-oil Producing</a:t>
                      </a:r>
                      <a:endParaRPr lang="en-US" sz="1600">
                        <a:effectLst/>
                        <a:latin typeface="Calibri"/>
                        <a:ea typeface="Calibri"/>
                        <a:cs typeface="Times New Roman"/>
                      </a:endParaRPr>
                    </a:p>
                  </a:txBody>
                  <a:tcPr marL="102376" marR="102376"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 </a:t>
                      </a:r>
                      <a:r>
                        <a:rPr lang="en-US" sz="1500" dirty="0" smtClean="0">
                          <a:effectLst/>
                        </a:rPr>
                        <a:t>242,157,418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 $ </a:t>
                      </a:r>
                      <a:r>
                        <a:rPr lang="en-US" sz="1500" dirty="0" smtClean="0">
                          <a:effectLst/>
                        </a:rPr>
                        <a:t>177,289,039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spcBef>
                          <a:spcPts val="0"/>
                        </a:spcBef>
                        <a:spcAft>
                          <a:spcPts val="0"/>
                        </a:spcAft>
                      </a:pPr>
                      <a:r>
                        <a:rPr lang="en-US" sz="1500" dirty="0">
                          <a:effectLst/>
                        </a:rPr>
                        <a:t> </a:t>
                      </a:r>
                      <a:r>
                        <a:rPr lang="en-US" sz="1500" dirty="0" smtClean="0">
                          <a:effectLst/>
                        </a:rPr>
                        <a:t>$ 159,560,135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spcBef>
                          <a:spcPts val="0"/>
                        </a:spcBef>
                        <a:spcAft>
                          <a:spcPts val="0"/>
                        </a:spcAft>
                      </a:pPr>
                      <a:r>
                        <a:rPr lang="en-US" sz="1500" dirty="0">
                          <a:effectLst/>
                        </a:rPr>
                        <a:t> </a:t>
                      </a:r>
                      <a:r>
                        <a:rPr lang="en-US" sz="1500" dirty="0" smtClean="0">
                          <a:effectLst/>
                        </a:rPr>
                        <a:t>$ </a:t>
                      </a:r>
                      <a:r>
                        <a:rPr lang="en-US" sz="1500" dirty="0">
                          <a:effectLst/>
                        </a:rPr>
                        <a:t>120,000,000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a:effectLst/>
                        <a:latin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r>
              <a:tr h="484392">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pPr marL="0" marR="0">
                        <a:spcBef>
                          <a:spcPts val="0"/>
                        </a:spcBef>
                        <a:spcAft>
                          <a:spcPts val="0"/>
                        </a:spcAft>
                      </a:pPr>
                      <a:r>
                        <a:rPr lang="en-US" sz="1500">
                          <a:effectLst/>
                        </a:rPr>
                        <a:t>Total</a:t>
                      </a:r>
                      <a:endParaRPr lang="en-US" sz="1600">
                        <a:effectLst/>
                        <a:latin typeface="Calibri"/>
                        <a:ea typeface="Calibri"/>
                        <a:cs typeface="Times New Roman"/>
                      </a:endParaRPr>
                    </a:p>
                  </a:txBody>
                  <a:tcPr marL="102376" marR="102376"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 </a:t>
                      </a:r>
                      <a:r>
                        <a:rPr lang="en-US" sz="1500" dirty="0" smtClean="0">
                          <a:effectLst/>
                        </a:rPr>
                        <a:t>586,681,143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 $ </a:t>
                      </a:r>
                      <a:r>
                        <a:rPr lang="en-US" sz="1500" dirty="0" smtClean="0">
                          <a:effectLst/>
                        </a:rPr>
                        <a:t> 385,559,389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smtClean="0">
                          <a:effectLst/>
                        </a:rPr>
                        <a:t>$ </a:t>
                      </a:r>
                      <a:r>
                        <a:rPr lang="en-US" sz="1500" dirty="0">
                          <a:effectLst/>
                        </a:rPr>
                        <a:t>347,003,450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pPr marL="0" marR="0" algn="ctr">
                        <a:spcBef>
                          <a:spcPts val="0"/>
                        </a:spcBef>
                        <a:spcAft>
                          <a:spcPts val="0"/>
                        </a:spcAft>
                      </a:pPr>
                      <a:r>
                        <a:rPr lang="en-US" sz="1500" dirty="0">
                          <a:effectLst/>
                        </a:rPr>
                        <a:t> </a:t>
                      </a:r>
                      <a:r>
                        <a:rPr lang="en-US" sz="1500" dirty="0" smtClean="0">
                          <a:effectLst/>
                        </a:rPr>
                        <a:t>$ </a:t>
                      </a:r>
                      <a:r>
                        <a:rPr lang="en-US" sz="1500" dirty="0">
                          <a:effectLst/>
                        </a:rPr>
                        <a:t>280,000,000 </a:t>
                      </a:r>
                      <a:endParaRPr lang="en-US" sz="1600" dirty="0">
                        <a:effectLst/>
                        <a:latin typeface="Calibri"/>
                        <a:ea typeface="Calibri"/>
                        <a:cs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a:effectLst/>
                        <a:latin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20000"/>
                      </a:srgbClr>
                    </a:solidFill>
                  </a:tcPr>
                </a:tc>
              </a:tr>
              <a:tr h="242195">
                <a:tc>
                  <a:txBody>
                    <a:bodyPr/>
                    <a:lstStyle>
                      <a:lvl1pPr marL="0" algn="l" defTabSz="914400" rtl="0" eaLnBrk="1" latinLnBrk="0" hangingPunct="1">
                        <a:defRPr sz="1800" b="1" kern="1200">
                          <a:solidFill>
                            <a:schemeClr val="lt1"/>
                          </a:solidFill>
                          <a:latin typeface="Franklin Gothic Book"/>
                          <a:ea typeface=""/>
                          <a:cs typeface=""/>
                        </a:defRPr>
                      </a:lvl1pPr>
                      <a:lvl2pPr marL="457200" algn="l" defTabSz="914400" rtl="0" eaLnBrk="1" latinLnBrk="0" hangingPunct="1">
                        <a:defRPr sz="1800" b="1" kern="1200">
                          <a:solidFill>
                            <a:schemeClr val="lt1"/>
                          </a:solidFill>
                          <a:latin typeface="Franklin Gothic Book"/>
                          <a:ea typeface=""/>
                          <a:cs typeface=""/>
                        </a:defRPr>
                      </a:lvl2pPr>
                      <a:lvl3pPr marL="914400" algn="l" defTabSz="914400" rtl="0" eaLnBrk="1" latinLnBrk="0" hangingPunct="1">
                        <a:defRPr sz="1800" b="1" kern="1200">
                          <a:solidFill>
                            <a:schemeClr val="lt1"/>
                          </a:solidFill>
                          <a:latin typeface="Franklin Gothic Book"/>
                          <a:ea typeface=""/>
                          <a:cs typeface=""/>
                        </a:defRPr>
                      </a:lvl3pPr>
                      <a:lvl4pPr marL="1371600" algn="l" defTabSz="914400" rtl="0" eaLnBrk="1" latinLnBrk="0" hangingPunct="1">
                        <a:defRPr sz="1800" b="1" kern="1200">
                          <a:solidFill>
                            <a:schemeClr val="lt1"/>
                          </a:solidFill>
                          <a:latin typeface="Franklin Gothic Book"/>
                          <a:ea typeface=""/>
                          <a:cs typeface=""/>
                        </a:defRPr>
                      </a:lvl4pPr>
                      <a:lvl5pPr marL="1828800" algn="l" defTabSz="914400" rtl="0" eaLnBrk="1" latinLnBrk="0" hangingPunct="1">
                        <a:defRPr sz="1800" b="1" kern="1200">
                          <a:solidFill>
                            <a:schemeClr val="lt1"/>
                          </a:solidFill>
                          <a:latin typeface="Franklin Gothic Book"/>
                          <a:ea typeface=""/>
                          <a:cs typeface=""/>
                        </a:defRPr>
                      </a:lvl5pPr>
                      <a:lvl6pPr marL="2286000" algn="l" defTabSz="914400" rtl="0" eaLnBrk="1" latinLnBrk="0" hangingPunct="1">
                        <a:defRPr sz="1800" b="1" kern="1200">
                          <a:solidFill>
                            <a:schemeClr val="lt1"/>
                          </a:solidFill>
                          <a:latin typeface="Franklin Gothic Book"/>
                          <a:ea typeface=""/>
                          <a:cs typeface=""/>
                        </a:defRPr>
                      </a:lvl6pPr>
                      <a:lvl7pPr marL="2743200" algn="l" defTabSz="914400" rtl="0" eaLnBrk="1" latinLnBrk="0" hangingPunct="1">
                        <a:defRPr sz="1800" b="1" kern="1200">
                          <a:solidFill>
                            <a:schemeClr val="lt1"/>
                          </a:solidFill>
                          <a:latin typeface="Franklin Gothic Book"/>
                          <a:ea typeface=""/>
                          <a:cs typeface=""/>
                        </a:defRPr>
                      </a:lvl7pPr>
                      <a:lvl8pPr marL="3200400" algn="l" defTabSz="914400" rtl="0" eaLnBrk="1" latinLnBrk="0" hangingPunct="1">
                        <a:defRPr sz="1800" b="1" kern="1200">
                          <a:solidFill>
                            <a:schemeClr val="lt1"/>
                          </a:solidFill>
                          <a:latin typeface="Franklin Gothic Book"/>
                          <a:ea typeface=""/>
                          <a:cs typeface=""/>
                        </a:defRPr>
                      </a:lvl8pPr>
                      <a:lvl9pPr marL="3657600" algn="l" defTabSz="914400" rtl="0" eaLnBrk="1" latinLnBrk="0" hangingPunct="1">
                        <a:defRPr sz="1800" b="1" kern="1200">
                          <a:solidFill>
                            <a:schemeClr val="lt1"/>
                          </a:solidFill>
                          <a:latin typeface="Franklin Gothic Book"/>
                          <a:ea typeface=""/>
                          <a:cs typeface=""/>
                        </a:defRPr>
                      </a:lvl9pPr>
                    </a:lstStyle>
                    <a:p>
                      <a:endParaRPr lang="en-US" sz="1500">
                        <a:effectLst/>
                        <a:latin typeface="Times New Roman"/>
                      </a:endParaRPr>
                    </a:p>
                  </a:txBody>
                  <a:tcPr marL="102376" marR="102376"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a:effectLst/>
                        <a:latin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a:effectLst/>
                        <a:latin typeface="Times New Roman"/>
                      </a:endParaRPr>
                    </a:p>
                  </a:txBody>
                  <a:tcPr marL="102376" marR="1023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a:effectLst/>
                        <a:latin typeface="Times New Roman"/>
                      </a:endParaRPr>
                    </a:p>
                  </a:txBody>
                  <a:tcPr marL="102376" marR="102376"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a:effectLst/>
                        <a:latin typeface="Times New Roman"/>
                      </a:endParaRPr>
                    </a:p>
                  </a:txBody>
                  <a:tcPr marL="102376" marR="102376"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c>
                  <a:txBody>
                    <a:bodyPr/>
                    <a:lstStyle>
                      <a:lvl1pPr marL="0" algn="l" defTabSz="914400" rtl="0" eaLnBrk="1" latinLnBrk="0" hangingPunct="1">
                        <a:defRPr sz="1800" kern="1200">
                          <a:solidFill>
                            <a:schemeClr val="dk1"/>
                          </a:solidFill>
                          <a:latin typeface="Franklin Gothic Book"/>
                          <a:ea typeface=""/>
                          <a:cs typeface=""/>
                        </a:defRPr>
                      </a:lvl1pPr>
                      <a:lvl2pPr marL="457200" algn="l" defTabSz="914400" rtl="0" eaLnBrk="1" latinLnBrk="0" hangingPunct="1">
                        <a:defRPr sz="1800" kern="1200">
                          <a:solidFill>
                            <a:schemeClr val="dk1"/>
                          </a:solidFill>
                          <a:latin typeface="Franklin Gothic Book"/>
                          <a:ea typeface=""/>
                          <a:cs typeface=""/>
                        </a:defRPr>
                      </a:lvl2pPr>
                      <a:lvl3pPr marL="914400" algn="l" defTabSz="914400" rtl="0" eaLnBrk="1" latinLnBrk="0" hangingPunct="1">
                        <a:defRPr sz="1800" kern="1200">
                          <a:solidFill>
                            <a:schemeClr val="dk1"/>
                          </a:solidFill>
                          <a:latin typeface="Franklin Gothic Book"/>
                          <a:ea typeface=""/>
                          <a:cs typeface=""/>
                        </a:defRPr>
                      </a:lvl3pPr>
                      <a:lvl4pPr marL="1371600" algn="l" defTabSz="914400" rtl="0" eaLnBrk="1" latinLnBrk="0" hangingPunct="1">
                        <a:defRPr sz="1800" kern="1200">
                          <a:solidFill>
                            <a:schemeClr val="dk1"/>
                          </a:solidFill>
                          <a:latin typeface="Franklin Gothic Book"/>
                          <a:ea typeface=""/>
                          <a:cs typeface=""/>
                        </a:defRPr>
                      </a:lvl4pPr>
                      <a:lvl5pPr marL="1828800" algn="l" defTabSz="914400" rtl="0" eaLnBrk="1" latinLnBrk="0" hangingPunct="1">
                        <a:defRPr sz="1800" kern="1200">
                          <a:solidFill>
                            <a:schemeClr val="dk1"/>
                          </a:solidFill>
                          <a:latin typeface="Franklin Gothic Book"/>
                          <a:ea typeface=""/>
                          <a:cs typeface=""/>
                        </a:defRPr>
                      </a:lvl5pPr>
                      <a:lvl6pPr marL="2286000" algn="l" defTabSz="914400" rtl="0" eaLnBrk="1" latinLnBrk="0" hangingPunct="1">
                        <a:defRPr sz="1800" kern="1200">
                          <a:solidFill>
                            <a:schemeClr val="dk1"/>
                          </a:solidFill>
                          <a:latin typeface="Franklin Gothic Book"/>
                          <a:ea typeface=""/>
                          <a:cs typeface=""/>
                        </a:defRPr>
                      </a:lvl6pPr>
                      <a:lvl7pPr marL="2743200" algn="l" defTabSz="914400" rtl="0" eaLnBrk="1" latinLnBrk="0" hangingPunct="1">
                        <a:defRPr sz="1800" kern="1200">
                          <a:solidFill>
                            <a:schemeClr val="dk1"/>
                          </a:solidFill>
                          <a:latin typeface="Franklin Gothic Book"/>
                          <a:ea typeface=""/>
                          <a:cs typeface=""/>
                        </a:defRPr>
                      </a:lvl7pPr>
                      <a:lvl8pPr marL="3200400" algn="l" defTabSz="914400" rtl="0" eaLnBrk="1" latinLnBrk="0" hangingPunct="1">
                        <a:defRPr sz="1800" kern="1200">
                          <a:solidFill>
                            <a:schemeClr val="dk1"/>
                          </a:solidFill>
                          <a:latin typeface="Franklin Gothic Book"/>
                          <a:ea typeface=""/>
                          <a:cs typeface=""/>
                        </a:defRPr>
                      </a:lvl8pPr>
                      <a:lvl9pPr marL="3657600" algn="l" defTabSz="914400" rtl="0" eaLnBrk="1" latinLnBrk="0" hangingPunct="1">
                        <a:defRPr sz="1800" kern="1200">
                          <a:solidFill>
                            <a:schemeClr val="dk1"/>
                          </a:solidFill>
                          <a:latin typeface="Franklin Gothic Book"/>
                          <a:ea typeface=""/>
                          <a:cs typeface=""/>
                        </a:defRPr>
                      </a:lvl9pPr>
                    </a:lstStyle>
                    <a:p>
                      <a:endParaRPr lang="en-US" sz="1500" dirty="0">
                        <a:effectLst/>
                        <a:latin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22E">
                        <a:tint val="40000"/>
                      </a:srgb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US Highway 85 Investment</a:t>
            </a:r>
            <a:endParaRPr lang="en-US" dirty="0"/>
          </a:p>
        </p:txBody>
      </p:sp>
      <p:sp>
        <p:nvSpPr>
          <p:cNvPr id="26626" name="Content Placeholder 2"/>
          <p:cNvSpPr>
            <a:spLocks noGrp="1"/>
          </p:cNvSpPr>
          <p:nvPr>
            <p:ph idx="1"/>
          </p:nvPr>
        </p:nvSpPr>
        <p:spPr>
          <a:xfrm>
            <a:off x="457200" y="1524000"/>
            <a:ext cx="8229600" cy="4876800"/>
          </a:xfrm>
        </p:spPr>
        <p:txBody>
          <a:bodyPr/>
          <a:lstStyle/>
          <a:p>
            <a:r>
              <a:rPr lang="en-US" smtClean="0"/>
              <a:t>Investing approximately $465 million in projects on the US 85 corridor in 2013 and 2014. </a:t>
            </a:r>
          </a:p>
        </p:txBody>
      </p:sp>
      <p:sp>
        <p:nvSpPr>
          <p:cNvPr id="266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D9A389-58CC-42DE-BDE7-F9A0DDD7603F}" type="slidenum">
              <a:rPr lang="en-US"/>
              <a:pPr fontAlgn="base">
                <a:spcBef>
                  <a:spcPct val="0"/>
                </a:spcBef>
                <a:spcAft>
                  <a:spcPct val="0"/>
                </a:spcAft>
              </a:pPr>
              <a:t>12</a:t>
            </a:fld>
            <a:endParaRPr lang="en-US"/>
          </a:p>
        </p:txBody>
      </p:sp>
      <p:pic>
        <p:nvPicPr>
          <p:cNvPr id="26628" name="Picture 5"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pic>
        <p:nvPicPr>
          <p:cNvPr id="26629" name="Picture 3" descr="\\dotnas1\Comm-Div\Comm\Pictures\11-8 Watford City bypass pictures\4.JPG"/>
          <p:cNvPicPr>
            <a:picLocks noChangeAspect="1" noChangeArrowheads="1"/>
          </p:cNvPicPr>
          <p:nvPr/>
        </p:nvPicPr>
        <p:blipFill>
          <a:blip r:embed="rId3"/>
          <a:srcRect/>
          <a:stretch>
            <a:fillRect/>
          </a:stretch>
        </p:blipFill>
        <p:spPr bwMode="auto">
          <a:xfrm>
            <a:off x="1371600" y="2438400"/>
            <a:ext cx="5732463" cy="3806825"/>
          </a:xfrm>
          <a:prstGeom prst="rect">
            <a:avLst/>
          </a:prstGeom>
          <a:noFill/>
          <a:ln w="9525">
            <a:noFill/>
            <a:miter lim="800000"/>
            <a:headEnd/>
            <a:tailEnd/>
          </a:ln>
        </p:spPr>
      </p:pic>
      <p:sp>
        <p:nvSpPr>
          <p:cNvPr id="26630" name="TextBox 4"/>
          <p:cNvSpPr txBox="1">
            <a:spLocks noChangeArrowheads="1"/>
          </p:cNvSpPr>
          <p:nvPr/>
        </p:nvSpPr>
        <p:spPr bwMode="auto">
          <a:xfrm>
            <a:off x="1371600" y="6245225"/>
            <a:ext cx="3810000" cy="276225"/>
          </a:xfrm>
          <a:prstGeom prst="rect">
            <a:avLst/>
          </a:prstGeom>
          <a:noFill/>
          <a:ln w="9525">
            <a:noFill/>
            <a:miter lim="800000"/>
            <a:headEnd/>
            <a:tailEnd/>
          </a:ln>
        </p:spPr>
        <p:txBody>
          <a:bodyPr>
            <a:spAutoFit/>
          </a:bodyPr>
          <a:lstStyle/>
          <a:p>
            <a:r>
              <a:rPr lang="en-US" sz="1200"/>
              <a:t>Watford City Bypass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pPr fontAlgn="auto">
              <a:spcAft>
                <a:spcPts val="0"/>
              </a:spcAft>
              <a:defRPr/>
            </a:pPr>
            <a:r>
              <a:rPr lang="en-US" dirty="0" smtClean="0"/>
              <a:t>US 85 between Watford City and Williston</a:t>
            </a:r>
            <a:endParaRPr lang="en-US" dirty="0"/>
          </a:p>
        </p:txBody>
      </p:sp>
      <p:pic>
        <p:nvPicPr>
          <p:cNvPr id="27650" name="Picture 2"/>
          <p:cNvPicPr>
            <a:picLocks noGrp="1" noChangeAspect="1" noChangeArrowheads="1"/>
          </p:cNvPicPr>
          <p:nvPr>
            <p:ph idx="1"/>
          </p:nvPr>
        </p:nvPicPr>
        <p:blipFill>
          <a:blip r:embed="rId2"/>
          <a:srcRect l="5954" t="9756" r="5754" b="2313"/>
          <a:stretch>
            <a:fillRect/>
          </a:stretch>
        </p:blipFill>
        <p:spPr>
          <a:xfrm>
            <a:off x="4267200" y="1295400"/>
            <a:ext cx="4267200" cy="5502275"/>
          </a:xfrm>
        </p:spPr>
      </p:pic>
      <p:sp>
        <p:nvSpPr>
          <p:cNvPr id="5" name="TextBox 4"/>
          <p:cNvSpPr txBox="1"/>
          <p:nvPr/>
        </p:nvSpPr>
        <p:spPr>
          <a:xfrm>
            <a:off x="762000" y="1905000"/>
            <a:ext cx="3082925" cy="3786188"/>
          </a:xfrm>
          <a:prstGeom prst="rect">
            <a:avLst/>
          </a:prstGeom>
          <a:noFill/>
        </p:spPr>
        <p:txBody>
          <a:bodyPr>
            <a:spAutoFit/>
          </a:bodyPr>
          <a:lstStyle/>
          <a:p>
            <a:pPr fontAlgn="auto">
              <a:spcBef>
                <a:spcPts val="0"/>
              </a:spcBef>
              <a:spcAft>
                <a:spcPts val="0"/>
              </a:spcAft>
              <a:defRPr/>
            </a:pPr>
            <a:r>
              <a:rPr lang="en-US" sz="2000" b="1" u="sng" dirty="0">
                <a:latin typeface="Arial" panose="020B0604020202020204" pitchFamily="34" charset="0"/>
                <a:cs typeface="Arial" panose="020B0604020202020204" pitchFamily="34" charset="0"/>
              </a:rPr>
              <a:t>Safety features include:</a:t>
            </a:r>
          </a:p>
          <a:p>
            <a:pPr marL="342900" indent="-342900" fontAlgn="auto">
              <a:spcBef>
                <a:spcPts val="0"/>
              </a:spcBef>
              <a:spcAft>
                <a:spcPts val="0"/>
              </a:spcAft>
              <a:buFont typeface="Wingdings" panose="05000000000000000000" pitchFamily="2" charset="2"/>
              <a:buChar char="§"/>
              <a:defRPr/>
            </a:pPr>
            <a:r>
              <a:rPr lang="en-US" sz="2000" dirty="0">
                <a:latin typeface="Arial" panose="020B0604020202020204" pitchFamily="34" charset="0"/>
                <a:cs typeface="Arial" panose="020B0604020202020204" pitchFamily="34" charset="0"/>
              </a:rPr>
              <a:t>Large rumble strips across median area.</a:t>
            </a:r>
          </a:p>
          <a:p>
            <a:pPr marL="342900" indent="-342900" fontAlgn="auto">
              <a:spcBef>
                <a:spcPts val="0"/>
              </a:spcBef>
              <a:spcAft>
                <a:spcPts val="0"/>
              </a:spcAft>
              <a:buFont typeface="Wingdings" panose="05000000000000000000" pitchFamily="2" charset="2"/>
              <a:buChar char="§"/>
              <a:defRPr/>
            </a:pPr>
            <a:r>
              <a:rPr lang="en-US" sz="2000" dirty="0" err="1">
                <a:latin typeface="Arial" panose="020B0604020202020204" pitchFamily="34" charset="0"/>
                <a:cs typeface="Arial" panose="020B0604020202020204" pitchFamily="34" charset="0"/>
              </a:rPr>
              <a:t>Edgeline</a:t>
            </a:r>
            <a:r>
              <a:rPr lang="en-US" sz="2000" dirty="0">
                <a:latin typeface="Arial" panose="020B0604020202020204" pitchFamily="34" charset="0"/>
                <a:cs typeface="Arial" panose="020B0604020202020204" pitchFamily="34" charset="0"/>
              </a:rPr>
              <a:t> rumble strips.</a:t>
            </a:r>
          </a:p>
          <a:p>
            <a:pPr marL="342900" indent="-342900" fontAlgn="auto">
              <a:spcBef>
                <a:spcPts val="0"/>
              </a:spcBef>
              <a:spcAft>
                <a:spcPts val="0"/>
              </a:spcAft>
              <a:buFont typeface="Wingdings" panose="05000000000000000000" pitchFamily="2" charset="2"/>
              <a:buChar char="§"/>
              <a:defRPr/>
            </a:pPr>
            <a:r>
              <a:rPr lang="en-US" sz="2000" dirty="0">
                <a:latin typeface="Arial" panose="020B0604020202020204" pitchFamily="34" charset="0"/>
                <a:cs typeface="Arial" panose="020B0604020202020204" pitchFamily="34" charset="0"/>
              </a:rPr>
              <a:t>Left and right turn lanes at various access points - remove vehicles from traffic flow.</a:t>
            </a:r>
          </a:p>
          <a:p>
            <a:pPr fontAlgn="auto">
              <a:spcBef>
                <a:spcPts val="0"/>
              </a:spcBef>
              <a:spcAft>
                <a:spcPts val="0"/>
              </a:spcAft>
              <a:defRPr/>
            </a:pPr>
            <a:endParaRPr lang="en-US" sz="2000" dirty="0">
              <a:latin typeface="+mn-lt"/>
            </a:endParaRPr>
          </a:p>
          <a:p>
            <a:pPr fontAlgn="auto">
              <a:spcBef>
                <a:spcPts val="0"/>
              </a:spcBef>
              <a:spcAft>
                <a:spcPts val="0"/>
              </a:spcAft>
              <a:defRPr/>
            </a:pPr>
            <a:endParaRPr lang="en-US" sz="2000" dirty="0">
              <a:latin typeface="+mn-lt"/>
            </a:endParaRPr>
          </a:p>
        </p:txBody>
      </p:sp>
      <p:sp>
        <p:nvSpPr>
          <p:cNvPr id="27652"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B2FA21-1BA9-454B-BFAA-208B469AD1D7}" type="slidenum">
              <a:rPr lang="en-US"/>
              <a:pPr fontAlgn="base">
                <a:spcBef>
                  <a:spcPct val="0"/>
                </a:spcBef>
                <a:spcAft>
                  <a:spcPct val="0"/>
                </a:spcAft>
              </a:pPr>
              <a:t>13</a:t>
            </a:fld>
            <a:endParaRPr lang="en-US"/>
          </a:p>
        </p:txBody>
      </p:sp>
      <p:pic>
        <p:nvPicPr>
          <p:cNvPr id="27653" name="Picture 5"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
        <p:nvSpPr>
          <p:cNvPr id="7" name="Title 1"/>
          <p:cNvSpPr txBox="1">
            <a:spLocks/>
          </p:cNvSpPr>
          <p:nvPr/>
        </p:nvSpPr>
        <p:spPr>
          <a:xfrm>
            <a:off x="457200" y="1295400"/>
            <a:ext cx="4229100" cy="838200"/>
          </a:xfrm>
          <a:prstGeom prst="rect">
            <a:avLst/>
          </a:prstGeom>
        </p:spPr>
        <p:txBody>
          <a:bodyPr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sz="2800" dirty="0" smtClean="0"/>
              <a:t>Divided Four-Lane Design</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457200"/>
            <a:ext cx="8229600" cy="990600"/>
          </a:xfrm>
        </p:spPr>
        <p:txBody>
          <a:bodyPr/>
          <a:lstStyle/>
          <a:p>
            <a:pPr fontAlgn="auto">
              <a:spcAft>
                <a:spcPts val="0"/>
              </a:spcAft>
              <a:defRPr/>
            </a:pPr>
            <a:r>
              <a:rPr lang="en-US" dirty="0" smtClean="0"/>
              <a:t>US 85 Construction </a:t>
            </a:r>
            <a:r>
              <a:rPr lang="en-US" dirty="0"/>
              <a:t>P</a:t>
            </a:r>
            <a:r>
              <a:rPr lang="en-US" dirty="0" smtClean="0"/>
              <a:t>rogress</a:t>
            </a:r>
            <a:endParaRPr lang="en-US" dirty="0"/>
          </a:p>
        </p:txBody>
      </p:sp>
      <p:sp>
        <p:nvSpPr>
          <p:cNvPr id="28674" name="Content Placeholder 2"/>
          <p:cNvSpPr>
            <a:spLocks noGrp="1"/>
          </p:cNvSpPr>
          <p:nvPr>
            <p:ph idx="1"/>
          </p:nvPr>
        </p:nvSpPr>
        <p:spPr>
          <a:xfrm>
            <a:off x="457200" y="1447800"/>
            <a:ext cx="8229600" cy="4876800"/>
          </a:xfrm>
        </p:spPr>
        <p:txBody>
          <a:bodyPr/>
          <a:lstStyle/>
          <a:p>
            <a:r>
              <a:rPr lang="en-US" smtClean="0"/>
              <a:t>NDDOT progress on US 85, four lane between Watford City and Williston</a:t>
            </a:r>
          </a:p>
          <a:p>
            <a:pPr lvl="1"/>
            <a:r>
              <a:rPr lang="en-US" smtClean="0"/>
              <a:t>Watford City to County Road 16</a:t>
            </a:r>
          </a:p>
          <a:p>
            <a:pPr lvl="1"/>
            <a:r>
              <a:rPr lang="en-US" smtClean="0"/>
              <a:t>County Road 16 to Williston- still waiting on environmental document from FHWA. </a:t>
            </a:r>
          </a:p>
        </p:txBody>
      </p:sp>
      <p:sp>
        <p:nvSpPr>
          <p:cNvPr id="286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71B5FC-4B89-47BD-9BDA-D7075C4579ED}" type="slidenum">
              <a:rPr lang="en-US"/>
              <a:pPr fontAlgn="base">
                <a:spcBef>
                  <a:spcPct val="0"/>
                </a:spcBef>
                <a:spcAft>
                  <a:spcPct val="0"/>
                </a:spcAft>
              </a:pPr>
              <a:t>14</a:t>
            </a:fld>
            <a:endParaRPr lang="en-US"/>
          </a:p>
        </p:txBody>
      </p:sp>
      <p:sp>
        <p:nvSpPr>
          <p:cNvPr id="28676" name="TextBox 4"/>
          <p:cNvSpPr txBox="1">
            <a:spLocks noChangeArrowheads="1"/>
          </p:cNvSpPr>
          <p:nvPr/>
        </p:nvSpPr>
        <p:spPr bwMode="auto">
          <a:xfrm>
            <a:off x="1685925" y="6589713"/>
            <a:ext cx="4113213" cy="261937"/>
          </a:xfrm>
          <a:prstGeom prst="rect">
            <a:avLst/>
          </a:prstGeom>
          <a:noFill/>
          <a:ln w="9525">
            <a:noFill/>
            <a:miter lim="800000"/>
            <a:headEnd/>
            <a:tailEnd/>
          </a:ln>
        </p:spPr>
        <p:txBody>
          <a:bodyPr>
            <a:spAutoFit/>
          </a:bodyPr>
          <a:lstStyle/>
          <a:p>
            <a:r>
              <a:rPr lang="en-US" sz="1100"/>
              <a:t>US Highway 85 west of Watford City</a:t>
            </a:r>
          </a:p>
        </p:txBody>
      </p:sp>
      <p:pic>
        <p:nvPicPr>
          <p:cNvPr id="28677" name="Picture 2" descr="\\dotnas1\Comm-Div\Comm\Pictures\11-7 85 pictures\85_electricworkandtruck.JPG"/>
          <p:cNvPicPr>
            <a:picLocks noChangeAspect="1" noChangeArrowheads="1"/>
          </p:cNvPicPr>
          <p:nvPr/>
        </p:nvPicPr>
        <p:blipFill>
          <a:blip r:embed="rId2"/>
          <a:srcRect/>
          <a:stretch>
            <a:fillRect/>
          </a:stretch>
        </p:blipFill>
        <p:spPr bwMode="auto">
          <a:xfrm>
            <a:off x="1685925" y="3402013"/>
            <a:ext cx="4800600" cy="3187700"/>
          </a:xfrm>
          <a:prstGeom prst="rect">
            <a:avLst/>
          </a:prstGeom>
          <a:noFill/>
          <a:ln w="9525">
            <a:noFill/>
            <a:miter lim="800000"/>
            <a:headEnd/>
            <a:tailEnd/>
          </a:ln>
        </p:spPr>
      </p:pic>
      <p:pic>
        <p:nvPicPr>
          <p:cNvPr id="28678" name="Picture 8"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US 85 Wildlife Crossing</a:t>
            </a:r>
            <a:endParaRPr lang="en-US" dirty="0"/>
          </a:p>
        </p:txBody>
      </p:sp>
      <p:pic>
        <p:nvPicPr>
          <p:cNvPr id="29698" name="Picture 2" descr="C:\Users\jamolson\Documents\Pictures\20130826_USHighway85_WildlifeCrossing_RenderedImage.jpg"/>
          <p:cNvPicPr>
            <a:picLocks noGrp="1" noChangeAspect="1" noChangeArrowheads="1"/>
          </p:cNvPicPr>
          <p:nvPr>
            <p:ph idx="1"/>
          </p:nvPr>
        </p:nvPicPr>
        <p:blipFill>
          <a:blip r:embed="rId2"/>
          <a:srcRect/>
          <a:stretch>
            <a:fillRect/>
          </a:stretch>
        </p:blipFill>
        <p:spPr>
          <a:xfrm>
            <a:off x="803275" y="1600200"/>
            <a:ext cx="7537450" cy="4876800"/>
          </a:xfrm>
        </p:spPr>
      </p:pic>
      <p:sp>
        <p:nvSpPr>
          <p:cNvPr id="296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B839C9-3A36-48FE-8377-83D577E5FDF4}" type="slidenum">
              <a:rPr lang="en-US"/>
              <a:pPr fontAlgn="base">
                <a:spcBef>
                  <a:spcPct val="0"/>
                </a:spcBef>
                <a:spcAft>
                  <a:spcPct val="0"/>
                </a:spcAft>
              </a:pPr>
              <a:t>15</a:t>
            </a:fld>
            <a:endParaRPr lang="en-US"/>
          </a:p>
        </p:txBody>
      </p:sp>
      <p:pic>
        <p:nvPicPr>
          <p:cNvPr id="29700" name="Picture 5"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pPr fontAlgn="auto">
              <a:spcAft>
                <a:spcPts val="0"/>
              </a:spcAft>
              <a:defRPr/>
            </a:pPr>
            <a:r>
              <a:rPr lang="en-US" dirty="0" smtClean="0"/>
              <a:t>US 85 Truck Reliever Routes/</a:t>
            </a:r>
            <a:r>
              <a:rPr lang="en-US" dirty="0"/>
              <a:t>B</a:t>
            </a:r>
            <a:r>
              <a:rPr lang="en-US" dirty="0" smtClean="0"/>
              <a:t>ypasses</a:t>
            </a:r>
            <a:endParaRPr lang="en-US" dirty="0"/>
          </a:p>
        </p:txBody>
      </p:sp>
      <p:sp>
        <p:nvSpPr>
          <p:cNvPr id="4" name="Content Placeholder 3"/>
          <p:cNvSpPr>
            <a:spLocks noGrp="1"/>
          </p:cNvSpPr>
          <p:nvPr>
            <p:ph idx="1"/>
          </p:nvPr>
        </p:nvSpPr>
        <p:spPr>
          <a:xfrm>
            <a:off x="609600" y="1447800"/>
            <a:ext cx="8001000" cy="4838700"/>
          </a:xfrm>
        </p:spPr>
        <p:txBody>
          <a:bodyPr rtlCol="0">
            <a:spAutoFit/>
          </a:bodyPr>
          <a:lstStyle/>
          <a:p>
            <a:pPr marL="182880" indent="-182880" fontAlgn="auto">
              <a:spcAft>
                <a:spcPts val="0"/>
              </a:spcAft>
              <a:buFont typeface="Arial" pitchFamily="34" charset="0"/>
              <a:buChar char="•"/>
              <a:defRPr/>
            </a:pPr>
            <a:r>
              <a:rPr lang="en-US" sz="2000" b="1" u="sng" dirty="0"/>
              <a:t>Watford City  </a:t>
            </a:r>
            <a:endParaRPr lang="en-US" sz="2000" dirty="0"/>
          </a:p>
          <a:p>
            <a:pPr lvl="1" indent="-182880" fontAlgn="auto">
              <a:spcAft>
                <a:spcPts val="0"/>
              </a:spcAft>
              <a:buFont typeface="Arial" pitchFamily="34" charset="0"/>
              <a:buChar char="•"/>
              <a:defRPr/>
            </a:pPr>
            <a:r>
              <a:rPr lang="en-US" sz="1600" dirty="0" smtClean="0"/>
              <a:t>US 85 Southwest </a:t>
            </a:r>
            <a:r>
              <a:rPr lang="en-US" sz="1600" dirty="0"/>
              <a:t>B</a:t>
            </a:r>
            <a:r>
              <a:rPr lang="en-US" sz="1600" dirty="0" smtClean="0"/>
              <a:t>ypass</a:t>
            </a:r>
          </a:p>
          <a:p>
            <a:pPr marL="731520" lvl="2" indent="-182880" fontAlgn="auto">
              <a:spcAft>
                <a:spcPts val="0"/>
              </a:spcAft>
              <a:buFont typeface="Arial" pitchFamily="34" charset="0"/>
              <a:buChar char="•"/>
              <a:defRPr/>
            </a:pPr>
            <a:r>
              <a:rPr lang="en-US" sz="1400" dirty="0" smtClean="0"/>
              <a:t>Under construction with work continuing in 2014. </a:t>
            </a:r>
          </a:p>
          <a:p>
            <a:pPr marL="731520" lvl="2" indent="-182880" fontAlgn="auto">
              <a:spcAft>
                <a:spcPts val="0"/>
              </a:spcAft>
              <a:buFont typeface="Arial" pitchFamily="34" charset="0"/>
              <a:buChar char="•"/>
              <a:defRPr/>
            </a:pPr>
            <a:r>
              <a:rPr lang="en-US" sz="1400" dirty="0" smtClean="0"/>
              <a:t>Total estimated cost= $80 million </a:t>
            </a:r>
          </a:p>
          <a:p>
            <a:pPr lvl="1" indent="-182880" fontAlgn="auto">
              <a:spcAft>
                <a:spcPts val="0"/>
              </a:spcAft>
              <a:buFont typeface="Arial" pitchFamily="34" charset="0"/>
              <a:buChar char="•"/>
              <a:defRPr/>
            </a:pPr>
            <a:r>
              <a:rPr lang="en-US" sz="1600" dirty="0" smtClean="0"/>
              <a:t>ND 23 Southeast Bypass</a:t>
            </a:r>
          </a:p>
          <a:p>
            <a:pPr marL="731520" lvl="2" indent="-182880" fontAlgn="auto">
              <a:spcAft>
                <a:spcPts val="0"/>
              </a:spcAft>
              <a:buFont typeface="Arial" pitchFamily="34" charset="0"/>
              <a:buChar char="•"/>
              <a:defRPr/>
            </a:pPr>
            <a:r>
              <a:rPr lang="en-US" sz="1400" dirty="0" smtClean="0"/>
              <a:t>To be bid in spring 2014</a:t>
            </a:r>
          </a:p>
          <a:p>
            <a:pPr marL="731520" lvl="2" indent="-182880" fontAlgn="auto">
              <a:spcAft>
                <a:spcPts val="0"/>
              </a:spcAft>
              <a:buFont typeface="Arial" pitchFamily="34" charset="0"/>
              <a:buChar char="•"/>
              <a:defRPr/>
            </a:pPr>
            <a:r>
              <a:rPr lang="en-US" sz="1400" dirty="0" smtClean="0"/>
              <a:t>Total estimated cost= $72 million </a:t>
            </a:r>
            <a:endParaRPr lang="en-US" sz="1400" dirty="0"/>
          </a:p>
          <a:p>
            <a:pPr marL="731520" lvl="2" indent="-182880" fontAlgn="auto">
              <a:spcAft>
                <a:spcPts val="0"/>
              </a:spcAft>
              <a:buFont typeface="Arial" pitchFamily="34" charset="0"/>
              <a:buChar char="•"/>
              <a:defRPr/>
            </a:pPr>
            <a:endParaRPr lang="en-US" sz="1400" dirty="0" smtClean="0"/>
          </a:p>
          <a:p>
            <a:pPr marL="182880" indent="-182880" fontAlgn="auto">
              <a:spcAft>
                <a:spcPts val="0"/>
              </a:spcAft>
              <a:buFont typeface="Arial" pitchFamily="34" charset="0"/>
              <a:buChar char="•"/>
              <a:defRPr/>
            </a:pPr>
            <a:r>
              <a:rPr lang="en-US" sz="2000" b="1" u="sng" dirty="0"/>
              <a:t>Alexander:</a:t>
            </a:r>
          </a:p>
          <a:p>
            <a:pPr marL="651510" indent="-285750" fontAlgn="auto">
              <a:spcAft>
                <a:spcPts val="0"/>
              </a:spcAft>
              <a:buFont typeface="Arial" pitchFamily="34" charset="0"/>
              <a:buChar char="•"/>
              <a:defRPr/>
            </a:pPr>
            <a:r>
              <a:rPr lang="en-US" sz="1600" dirty="0"/>
              <a:t>Bid in 2014 at an estimated cost of $30.5 million</a:t>
            </a:r>
          </a:p>
          <a:p>
            <a:pPr marL="548640" lvl="2" indent="0" fontAlgn="auto">
              <a:spcAft>
                <a:spcPts val="0"/>
              </a:spcAft>
              <a:buFont typeface="Arial" pitchFamily="34" charset="0"/>
              <a:buNone/>
              <a:defRPr/>
            </a:pPr>
            <a:endParaRPr lang="en-US" sz="800" dirty="0" smtClean="0"/>
          </a:p>
          <a:p>
            <a:pPr marL="182880" indent="-182880" fontAlgn="auto">
              <a:spcAft>
                <a:spcPts val="0"/>
              </a:spcAft>
              <a:buFont typeface="Arial" pitchFamily="34" charset="0"/>
              <a:buChar char="•"/>
              <a:defRPr/>
            </a:pPr>
            <a:r>
              <a:rPr lang="en-US" sz="2000" b="1" u="sng" dirty="0" smtClean="0"/>
              <a:t>Williston </a:t>
            </a:r>
            <a:endParaRPr lang="en-US" sz="2000" dirty="0"/>
          </a:p>
          <a:p>
            <a:pPr lvl="1" indent="-182880" fontAlgn="auto">
              <a:spcAft>
                <a:spcPts val="0"/>
              </a:spcAft>
              <a:buFont typeface="Arial" pitchFamily="34" charset="0"/>
              <a:buChar char="•"/>
              <a:defRPr/>
            </a:pPr>
            <a:r>
              <a:rPr lang="en-US" sz="1600" dirty="0" smtClean="0"/>
              <a:t>First </a:t>
            </a:r>
            <a:r>
              <a:rPr lang="en-US" sz="1600" dirty="0"/>
              <a:t>phase </a:t>
            </a:r>
            <a:r>
              <a:rPr lang="en-US" sz="1600" dirty="0" smtClean="0"/>
              <a:t>bid out from the junction of US 2 and 85 north 2.5 miles. Total cost approximately $50 million.</a:t>
            </a:r>
          </a:p>
          <a:p>
            <a:pPr lvl="1" indent="-182880" fontAlgn="auto">
              <a:spcAft>
                <a:spcPts val="0"/>
              </a:spcAft>
              <a:buFont typeface="Arial" pitchFamily="34" charset="0"/>
              <a:buChar char="•"/>
              <a:defRPr/>
            </a:pPr>
            <a:r>
              <a:rPr lang="en-US" sz="1600" dirty="0" smtClean="0"/>
              <a:t>Second phase bid in spring of 2014 at an estimated cost of $81 million.</a:t>
            </a:r>
          </a:p>
          <a:p>
            <a:pPr marL="274320" lvl="1" indent="0" fontAlgn="auto">
              <a:spcAft>
                <a:spcPts val="0"/>
              </a:spcAft>
              <a:buFont typeface="Arial" pitchFamily="34" charset="0"/>
              <a:buNone/>
              <a:defRPr/>
            </a:pPr>
            <a:endParaRPr lang="en-US" sz="900" dirty="0"/>
          </a:p>
          <a:p>
            <a:pPr marL="182880" indent="-182880" fontAlgn="auto">
              <a:spcAft>
                <a:spcPts val="0"/>
              </a:spcAft>
              <a:buFont typeface="Arial" pitchFamily="34" charset="0"/>
              <a:buChar char="•"/>
              <a:defRPr/>
            </a:pPr>
            <a:endParaRPr lang="en-US" sz="2000" u="sng" dirty="0" smtClean="0"/>
          </a:p>
        </p:txBody>
      </p:sp>
      <p:sp>
        <p:nvSpPr>
          <p:cNvPr id="30723"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0AAA6-2C6E-4912-B1F6-CF7025AA2A9B}" type="slidenum">
              <a:rPr lang="en-US"/>
              <a:pPr fontAlgn="base">
                <a:spcBef>
                  <a:spcPct val="0"/>
                </a:spcBef>
                <a:spcAft>
                  <a:spcPct val="0"/>
                </a:spcAft>
              </a:pPr>
              <a:t>16</a:t>
            </a:fld>
            <a:endParaRPr lang="en-US"/>
          </a:p>
        </p:txBody>
      </p:sp>
      <p:pic>
        <p:nvPicPr>
          <p:cNvPr id="30724" name="Picture 4"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Watford City Truck Reliever Route/Bypass</a:t>
            </a:r>
            <a:endParaRPr lang="en-US" dirty="0"/>
          </a:p>
        </p:txBody>
      </p:sp>
      <p:pic>
        <p:nvPicPr>
          <p:cNvPr id="31746" name="Picture 2"/>
          <p:cNvPicPr>
            <a:picLocks noGrp="1" noChangeAspect="1" noChangeArrowheads="1"/>
          </p:cNvPicPr>
          <p:nvPr>
            <p:ph idx="1"/>
          </p:nvPr>
        </p:nvPicPr>
        <p:blipFill>
          <a:blip r:embed="rId2"/>
          <a:srcRect/>
          <a:stretch>
            <a:fillRect/>
          </a:stretch>
        </p:blipFill>
        <p:spPr>
          <a:xfrm>
            <a:off x="800100" y="1600200"/>
            <a:ext cx="7543800" cy="4876800"/>
          </a:xfrm>
        </p:spPr>
      </p:pic>
      <p:sp>
        <p:nvSpPr>
          <p:cNvPr id="31747"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E0FA4E-41FE-46EA-89A1-48573E8283AE}" type="slidenum">
              <a:rPr lang="en-US"/>
              <a:pPr fontAlgn="base">
                <a:spcBef>
                  <a:spcPct val="0"/>
                </a:spcBef>
                <a:spcAft>
                  <a:spcPct val="0"/>
                </a:spcAft>
              </a:pPr>
              <a:t>17</a:t>
            </a:fld>
            <a:endParaRPr lang="en-US"/>
          </a:p>
        </p:txBody>
      </p:sp>
      <p:pic>
        <p:nvPicPr>
          <p:cNvPr id="31748" name="Picture 4"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3124200" cy="1981200"/>
          </a:xfrm>
        </p:spPr>
        <p:txBody>
          <a:bodyPr>
            <a:normAutofit fontScale="90000"/>
          </a:bodyPr>
          <a:lstStyle/>
          <a:p>
            <a:pPr fontAlgn="auto">
              <a:spcAft>
                <a:spcPts val="0"/>
              </a:spcAft>
              <a:defRPr/>
            </a:pPr>
            <a:r>
              <a:rPr lang="en-US" dirty="0" smtClean="0"/>
              <a:t>Alexander Truck Reliever Route/Bypass</a:t>
            </a:r>
            <a:endParaRPr lang="en-US" dirty="0"/>
          </a:p>
        </p:txBody>
      </p:sp>
      <p:sp>
        <p:nvSpPr>
          <p:cNvPr id="32770"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DF6011-A1B3-4019-8E97-D93583E1E917}" type="slidenum">
              <a:rPr lang="en-US"/>
              <a:pPr fontAlgn="base">
                <a:spcBef>
                  <a:spcPct val="0"/>
                </a:spcBef>
                <a:spcAft>
                  <a:spcPct val="0"/>
                </a:spcAft>
              </a:pPr>
              <a:t>18</a:t>
            </a:fld>
            <a:endParaRPr lang="en-US"/>
          </a:p>
        </p:txBody>
      </p:sp>
      <p:pic>
        <p:nvPicPr>
          <p:cNvPr id="32771" name="Picture 4"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pic>
        <p:nvPicPr>
          <p:cNvPr id="32772" name="Content Placeholder 8"/>
          <p:cNvPicPr>
            <a:picLocks noGrp="1" noChangeAspect="1"/>
          </p:cNvPicPr>
          <p:nvPr>
            <p:ph idx="1"/>
          </p:nvPr>
        </p:nvPicPr>
        <p:blipFill>
          <a:blip r:embed="rId3"/>
          <a:srcRect/>
          <a:stretch>
            <a:fillRect/>
          </a:stretch>
        </p:blipFill>
        <p:spPr>
          <a:xfrm>
            <a:off x="3581400" y="519113"/>
            <a:ext cx="4878388" cy="63150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Williston NW Truck Reliever Route/ Bypass</a:t>
            </a:r>
            <a:endParaRPr lang="en-US" dirty="0"/>
          </a:p>
        </p:txBody>
      </p:sp>
      <p:sp>
        <p:nvSpPr>
          <p:cNvPr id="33794"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29DBEF-4CBC-4542-B4F6-BAA1079EE7C2}" type="slidenum">
              <a:rPr lang="en-US"/>
              <a:pPr fontAlgn="base">
                <a:spcBef>
                  <a:spcPct val="0"/>
                </a:spcBef>
                <a:spcAft>
                  <a:spcPct val="0"/>
                </a:spcAft>
              </a:pPr>
              <a:t>19</a:t>
            </a:fld>
            <a:endParaRPr lang="en-US"/>
          </a:p>
        </p:txBody>
      </p:sp>
      <p:pic>
        <p:nvPicPr>
          <p:cNvPr id="33795" name="Picture 4"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pic>
        <p:nvPicPr>
          <p:cNvPr id="33796" name="Content Placeholder 6"/>
          <p:cNvPicPr>
            <a:picLocks noGrp="1" noChangeAspect="1"/>
          </p:cNvPicPr>
          <p:nvPr>
            <p:ph idx="1"/>
          </p:nvPr>
        </p:nvPicPr>
        <p:blipFill>
          <a:blip r:embed="rId3"/>
          <a:srcRect/>
          <a:stretch>
            <a:fillRect/>
          </a:stretch>
        </p:blipFill>
        <p:spPr>
          <a:xfrm>
            <a:off x="838200" y="1554163"/>
            <a:ext cx="7710488" cy="499268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fontAlgn="auto">
              <a:spcAft>
                <a:spcPts val="0"/>
              </a:spcAft>
              <a:defRPr/>
            </a:pPr>
            <a:r>
              <a:rPr lang="en-US" dirty="0" smtClean="0"/>
              <a:t>Overview</a:t>
            </a:r>
            <a:endParaRPr lang="en-US" dirty="0"/>
          </a:p>
        </p:txBody>
      </p:sp>
      <p:sp>
        <p:nvSpPr>
          <p:cNvPr id="1638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96E7C6-F1CA-4859-87FF-E264E191A61D}" type="slidenum">
              <a:rPr lang="en-US"/>
              <a:pPr fontAlgn="base">
                <a:spcBef>
                  <a:spcPct val="0"/>
                </a:spcBef>
                <a:spcAft>
                  <a:spcPct val="0"/>
                </a:spcAft>
              </a:pPr>
              <a:t>2</a:t>
            </a:fld>
            <a:endParaRPr lang="en-US"/>
          </a:p>
        </p:txBody>
      </p:sp>
      <p:sp>
        <p:nvSpPr>
          <p:cNvPr id="5" name="Content Placeholder 4"/>
          <p:cNvSpPr txBox="1">
            <a:spLocks noGrp="1"/>
          </p:cNvSpPr>
          <p:nvPr>
            <p:ph idx="1"/>
          </p:nvPr>
        </p:nvSpPr>
        <p:spPr>
          <a:xfrm>
            <a:off x="457200" y="1403350"/>
            <a:ext cx="8229600" cy="5016500"/>
          </a:xfrm>
        </p:spPr>
        <p:txBody>
          <a:bodyPr rtlCol="0">
            <a:spAutoFit/>
          </a:bodyPr>
          <a:lstStyle/>
          <a:p>
            <a:pPr marL="457200" indent="-457200" fontAlgn="auto">
              <a:spcAft>
                <a:spcPts val="0"/>
              </a:spcAft>
              <a:buFont typeface="Wingdings" panose="05000000000000000000" pitchFamily="2" charset="2"/>
              <a:buChar char="§"/>
              <a:defRPr/>
            </a:pPr>
            <a:r>
              <a:rPr lang="en-US" sz="3200" dirty="0" smtClean="0">
                <a:cs typeface="Arial" panose="020B0604020202020204" pitchFamily="34" charset="0"/>
              </a:rPr>
              <a:t>Federal Funding</a:t>
            </a:r>
          </a:p>
          <a:p>
            <a:pPr marL="182880" indent="-182880" fontAlgn="auto">
              <a:spcAft>
                <a:spcPts val="0"/>
              </a:spcAft>
              <a:buFont typeface="Arial" pitchFamily="34" charset="0"/>
              <a:buChar char="•"/>
              <a:defRPr/>
            </a:pPr>
            <a:endParaRPr lang="en-US" sz="800" dirty="0" smtClean="0">
              <a:cs typeface="Arial" panose="020B0604020202020204" pitchFamily="34" charset="0"/>
            </a:endParaRPr>
          </a:p>
          <a:p>
            <a:pPr marL="457200" indent="-457200" fontAlgn="auto">
              <a:spcAft>
                <a:spcPts val="0"/>
              </a:spcAft>
              <a:buFont typeface="Wingdings" panose="05000000000000000000" pitchFamily="2" charset="2"/>
              <a:buChar char="§"/>
              <a:defRPr/>
            </a:pPr>
            <a:r>
              <a:rPr lang="en-US" sz="3200" dirty="0" smtClean="0">
                <a:cs typeface="Arial" panose="020B0604020202020204" pitchFamily="34" charset="0"/>
              </a:rPr>
              <a:t>State Funding</a:t>
            </a:r>
          </a:p>
          <a:p>
            <a:pPr marL="182880" indent="-182880" fontAlgn="auto">
              <a:spcAft>
                <a:spcPts val="0"/>
              </a:spcAft>
              <a:buFont typeface="Arial" pitchFamily="34" charset="0"/>
              <a:buChar char="•"/>
              <a:defRPr/>
            </a:pPr>
            <a:endParaRPr lang="en-US" sz="800" dirty="0" smtClean="0">
              <a:cs typeface="Arial" panose="020B0604020202020204" pitchFamily="34" charset="0"/>
            </a:endParaRPr>
          </a:p>
          <a:p>
            <a:pPr marL="457200" indent="-457200" fontAlgn="auto">
              <a:spcAft>
                <a:spcPts val="0"/>
              </a:spcAft>
              <a:buFont typeface="Wingdings" panose="05000000000000000000" pitchFamily="2" charset="2"/>
              <a:buChar char="§"/>
              <a:defRPr/>
            </a:pPr>
            <a:r>
              <a:rPr lang="en-US" sz="3200" dirty="0" smtClean="0">
                <a:cs typeface="Arial" panose="020B0604020202020204" pitchFamily="34" charset="0"/>
              </a:rPr>
              <a:t>US 85 Projects</a:t>
            </a:r>
          </a:p>
          <a:p>
            <a:pPr marL="457200" indent="-457200" fontAlgn="auto">
              <a:spcAft>
                <a:spcPts val="0"/>
              </a:spcAft>
              <a:buFont typeface="Wingdings" panose="05000000000000000000" pitchFamily="2" charset="2"/>
              <a:buChar char="§"/>
              <a:defRPr/>
            </a:pPr>
            <a:endParaRPr lang="en-US" sz="800" dirty="0" smtClean="0">
              <a:cs typeface="Arial" panose="020B0604020202020204" pitchFamily="34" charset="0"/>
            </a:endParaRPr>
          </a:p>
          <a:p>
            <a:pPr marL="457200" indent="-457200" fontAlgn="auto">
              <a:spcAft>
                <a:spcPts val="0"/>
              </a:spcAft>
              <a:buFont typeface="Wingdings" panose="05000000000000000000" pitchFamily="2" charset="2"/>
              <a:buChar char="§"/>
              <a:defRPr/>
            </a:pPr>
            <a:r>
              <a:rPr lang="en-US" sz="3200" dirty="0" smtClean="0">
                <a:cs typeface="Arial" panose="020B0604020202020204" pitchFamily="34" charset="0"/>
              </a:rPr>
              <a:t>Truck Bypasses</a:t>
            </a:r>
          </a:p>
          <a:p>
            <a:pPr marL="457200" indent="-457200" fontAlgn="auto">
              <a:spcAft>
                <a:spcPts val="0"/>
              </a:spcAft>
              <a:buFont typeface="Wingdings" panose="05000000000000000000" pitchFamily="2" charset="2"/>
              <a:buChar char="§"/>
              <a:defRPr/>
            </a:pPr>
            <a:endParaRPr lang="en-US" sz="800" dirty="0" smtClean="0">
              <a:cs typeface="Arial" panose="020B0604020202020204" pitchFamily="34" charset="0"/>
            </a:endParaRPr>
          </a:p>
          <a:p>
            <a:pPr marL="457200" indent="-457200" fontAlgn="auto">
              <a:spcAft>
                <a:spcPts val="0"/>
              </a:spcAft>
              <a:buFont typeface="Wingdings" panose="05000000000000000000" pitchFamily="2" charset="2"/>
              <a:buChar char="§"/>
              <a:defRPr/>
            </a:pPr>
            <a:r>
              <a:rPr lang="en-US" sz="3200" dirty="0" smtClean="0">
                <a:cs typeface="Arial" panose="020B0604020202020204" pitchFamily="34" charset="0"/>
              </a:rPr>
              <a:t>Traffic Data</a:t>
            </a:r>
          </a:p>
          <a:p>
            <a:pPr marL="457200" indent="-457200" fontAlgn="auto">
              <a:spcAft>
                <a:spcPts val="0"/>
              </a:spcAft>
              <a:buFont typeface="Wingdings" panose="05000000000000000000" pitchFamily="2" charset="2"/>
              <a:buChar char="§"/>
              <a:defRPr/>
            </a:pPr>
            <a:endParaRPr lang="en-US" sz="800" dirty="0" smtClean="0">
              <a:cs typeface="Arial" panose="020B0604020202020204" pitchFamily="34" charset="0"/>
            </a:endParaRPr>
          </a:p>
          <a:p>
            <a:pPr marL="457200" indent="-457200" fontAlgn="auto">
              <a:spcAft>
                <a:spcPts val="0"/>
              </a:spcAft>
              <a:buFont typeface="Wingdings" panose="05000000000000000000" pitchFamily="2" charset="2"/>
              <a:buChar char="§"/>
              <a:defRPr/>
            </a:pPr>
            <a:r>
              <a:rPr lang="en-US" sz="3200" dirty="0" smtClean="0">
                <a:cs typeface="Arial" panose="020B0604020202020204" pitchFamily="34" charset="0"/>
              </a:rPr>
              <a:t>Future Work</a:t>
            </a:r>
          </a:p>
          <a:p>
            <a:pPr marL="457200" indent="-457200" fontAlgn="auto">
              <a:spcAft>
                <a:spcPts val="0"/>
              </a:spcAft>
              <a:buFont typeface="Wingdings" panose="05000000000000000000" pitchFamily="2" charset="2"/>
              <a:buChar char="§"/>
              <a:defRPr/>
            </a:pPr>
            <a:endParaRPr lang="en-US" sz="800" dirty="0" smtClean="0">
              <a:cs typeface="Arial" panose="020B0604020202020204" pitchFamily="34" charset="0"/>
            </a:endParaRPr>
          </a:p>
          <a:p>
            <a:pPr marL="457200" indent="-457200" fontAlgn="auto">
              <a:spcAft>
                <a:spcPts val="0"/>
              </a:spcAft>
              <a:buFont typeface="Wingdings" panose="05000000000000000000" pitchFamily="2" charset="2"/>
              <a:buChar char="§"/>
              <a:defRPr/>
            </a:pPr>
            <a:r>
              <a:rPr lang="en-US" sz="3200" dirty="0" smtClean="0">
                <a:cs typeface="Arial" panose="020B0604020202020204" pitchFamily="34" charset="0"/>
              </a:rPr>
              <a:t>Safety</a:t>
            </a:r>
            <a:endParaRPr lang="en-US" sz="3200" dirty="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US 85 Traffic </a:t>
            </a:r>
            <a:endParaRPr lang="en-US" dirty="0"/>
          </a:p>
        </p:txBody>
      </p:sp>
      <p:sp>
        <p:nvSpPr>
          <p:cNvPr id="34818"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A19501-9EDC-4FD0-8ED8-BD06A4625EAA}" type="slidenum">
              <a:rPr lang="en-US"/>
              <a:pPr fontAlgn="base">
                <a:spcBef>
                  <a:spcPct val="0"/>
                </a:spcBef>
                <a:spcAft>
                  <a:spcPct val="0"/>
                </a:spcAft>
              </a:pPr>
              <a:t>20</a:t>
            </a:fld>
            <a:endParaRPr lang="en-US"/>
          </a:p>
        </p:txBody>
      </p:sp>
      <p:pic>
        <p:nvPicPr>
          <p:cNvPr id="34819" name="Picture 8"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pic>
        <p:nvPicPr>
          <p:cNvPr id="34820" name="Picture 2"/>
          <p:cNvPicPr>
            <a:picLocks noChangeAspect="1" noChangeArrowheads="1"/>
          </p:cNvPicPr>
          <p:nvPr/>
        </p:nvPicPr>
        <p:blipFill>
          <a:blip r:embed="rId3"/>
          <a:srcRect r="58762"/>
          <a:stretch>
            <a:fillRect/>
          </a:stretch>
        </p:blipFill>
        <p:spPr bwMode="auto">
          <a:xfrm>
            <a:off x="1173163" y="1516063"/>
            <a:ext cx="3535362" cy="4808537"/>
          </a:xfrm>
          <a:prstGeom prst="rect">
            <a:avLst/>
          </a:prstGeom>
          <a:noFill/>
          <a:ln w="9525">
            <a:noFill/>
            <a:miter lim="800000"/>
            <a:headEnd/>
            <a:tailEnd/>
          </a:ln>
        </p:spPr>
      </p:pic>
      <p:pic>
        <p:nvPicPr>
          <p:cNvPr id="34821" name="Picture 3"/>
          <p:cNvPicPr>
            <a:picLocks noChangeAspect="1" noChangeArrowheads="1"/>
          </p:cNvPicPr>
          <p:nvPr/>
        </p:nvPicPr>
        <p:blipFill>
          <a:blip r:embed="rId4"/>
          <a:srcRect r="59872"/>
          <a:stretch>
            <a:fillRect/>
          </a:stretch>
        </p:blipFill>
        <p:spPr bwMode="auto">
          <a:xfrm>
            <a:off x="4800600" y="457200"/>
            <a:ext cx="3368675" cy="62452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Traffic Growth</a:t>
            </a:r>
            <a:endParaRPr lang="en-US" dirty="0"/>
          </a:p>
        </p:txBody>
      </p:sp>
      <p:sp>
        <p:nvSpPr>
          <p:cNvPr id="3584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7E3597-7334-4A0D-971E-B1ECF5C95BC1}" type="slidenum">
              <a:rPr lang="en-US"/>
              <a:pPr fontAlgn="base">
                <a:spcBef>
                  <a:spcPct val="0"/>
                </a:spcBef>
                <a:spcAft>
                  <a:spcPct val="0"/>
                </a:spcAft>
              </a:pPr>
              <a:t>21</a:t>
            </a:fld>
            <a:endParaRPr lang="en-US"/>
          </a:p>
        </p:txBody>
      </p:sp>
      <p:pic>
        <p:nvPicPr>
          <p:cNvPr id="35843" name="Picture 4"/>
          <p:cNvPicPr>
            <a:picLocks noChangeAspect="1" noChangeArrowheads="1"/>
          </p:cNvPicPr>
          <p:nvPr/>
        </p:nvPicPr>
        <p:blipFill>
          <a:blip r:embed="rId2"/>
          <a:srcRect l="19099" t="19936" r="19888" b="12381"/>
          <a:stretch>
            <a:fillRect/>
          </a:stretch>
        </p:blipFill>
        <p:spPr bwMode="auto">
          <a:xfrm>
            <a:off x="685800" y="1585913"/>
            <a:ext cx="7302500" cy="5062537"/>
          </a:xfrm>
          <a:prstGeom prst="rect">
            <a:avLst/>
          </a:prstGeom>
          <a:noFill/>
          <a:ln w="9525">
            <a:noFill/>
            <a:miter lim="800000"/>
            <a:headEnd/>
            <a:tailEnd/>
          </a:ln>
        </p:spPr>
      </p:pic>
      <p:pic>
        <p:nvPicPr>
          <p:cNvPr id="35844" name="Picture 5"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Long X Bridge</a:t>
            </a:r>
            <a:endParaRPr lang="en-US" dirty="0"/>
          </a:p>
        </p:txBody>
      </p:sp>
      <p:sp>
        <p:nvSpPr>
          <p:cNvPr id="36866" name="Content Placeholder 2"/>
          <p:cNvSpPr>
            <a:spLocks noGrp="1"/>
          </p:cNvSpPr>
          <p:nvPr>
            <p:ph idx="1"/>
          </p:nvPr>
        </p:nvSpPr>
        <p:spPr/>
        <p:txBody>
          <a:bodyPr/>
          <a:lstStyle/>
          <a:p>
            <a:r>
              <a:rPr lang="en-US" smtClean="0"/>
              <a:t>Based on monitoring and challenges, NDDOT will proceed to replace Long X Bridge when appropriate. </a:t>
            </a:r>
          </a:p>
        </p:txBody>
      </p:sp>
      <p:pic>
        <p:nvPicPr>
          <p:cNvPr id="36867" name="Picture 2"/>
          <p:cNvPicPr>
            <a:picLocks noChangeAspect="1" noChangeArrowheads="1"/>
          </p:cNvPicPr>
          <p:nvPr/>
        </p:nvPicPr>
        <p:blipFill>
          <a:blip r:embed="rId2"/>
          <a:srcRect/>
          <a:stretch>
            <a:fillRect/>
          </a:stretch>
        </p:blipFill>
        <p:spPr bwMode="auto">
          <a:xfrm>
            <a:off x="1371600" y="2647950"/>
            <a:ext cx="6022975" cy="3608388"/>
          </a:xfrm>
          <a:prstGeom prst="rect">
            <a:avLst/>
          </a:prstGeom>
          <a:noFill/>
          <a:ln w="9525">
            <a:noFill/>
            <a:miter lim="800000"/>
            <a:headEnd/>
            <a:tailEnd/>
          </a:ln>
        </p:spPr>
      </p:pic>
      <p:sp>
        <p:nvSpPr>
          <p:cNvPr id="368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02DA8E-785D-4065-BF25-C7DC9BF57E58}" type="slidenum">
              <a:rPr lang="en-US"/>
              <a:pPr fontAlgn="base">
                <a:spcBef>
                  <a:spcPct val="0"/>
                </a:spcBef>
                <a:spcAft>
                  <a:spcPct val="0"/>
                </a:spcAft>
              </a:pPr>
              <a:t>22</a:t>
            </a:fld>
            <a:endParaRPr lang="en-US"/>
          </a:p>
        </p:txBody>
      </p:sp>
      <p:pic>
        <p:nvPicPr>
          <p:cNvPr id="36869" name="Picture 5"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fontAlgn="auto">
              <a:spcAft>
                <a:spcPts val="0"/>
              </a:spcAft>
              <a:defRPr/>
            </a:pPr>
            <a:r>
              <a:rPr lang="en-US" dirty="0" smtClean="0"/>
              <a:t>Challenges</a:t>
            </a:r>
            <a:endParaRPr lang="en-US" dirty="0"/>
          </a:p>
        </p:txBody>
      </p:sp>
      <p:sp>
        <p:nvSpPr>
          <p:cNvPr id="3" name="Content Placeholder 2"/>
          <p:cNvSpPr>
            <a:spLocks noGrp="1"/>
          </p:cNvSpPr>
          <p:nvPr>
            <p:ph idx="1"/>
          </p:nvPr>
        </p:nvSpPr>
        <p:spPr>
          <a:xfrm>
            <a:off x="457200" y="1447800"/>
            <a:ext cx="8229600" cy="4876800"/>
          </a:xfrm>
        </p:spPr>
        <p:txBody>
          <a:bodyPr rtlCol="0">
            <a:normAutofit/>
          </a:bodyPr>
          <a:lstStyle/>
          <a:p>
            <a:pPr marL="182880" indent="-182880" fontAlgn="auto">
              <a:spcAft>
                <a:spcPts val="0"/>
              </a:spcAft>
              <a:buFont typeface="Arial" pitchFamily="34" charset="0"/>
              <a:buChar char="•"/>
              <a:defRPr/>
            </a:pPr>
            <a:r>
              <a:rPr lang="en-US" dirty="0" smtClean="0"/>
              <a:t>Environmental and right-of-way challenges</a:t>
            </a:r>
          </a:p>
          <a:p>
            <a:pPr marL="182880" indent="-182880" fontAlgn="auto">
              <a:spcAft>
                <a:spcPts val="0"/>
              </a:spcAft>
              <a:buFont typeface="Arial" pitchFamily="34" charset="0"/>
              <a:buChar char="•"/>
              <a:defRPr/>
            </a:pPr>
            <a:endParaRPr lang="en-US" sz="800" dirty="0" smtClean="0"/>
          </a:p>
          <a:p>
            <a:pPr marL="182880" indent="-182880" fontAlgn="auto">
              <a:spcAft>
                <a:spcPts val="0"/>
              </a:spcAft>
              <a:buFont typeface="Arial" pitchFamily="34" charset="0"/>
              <a:buChar char="•"/>
              <a:defRPr/>
            </a:pPr>
            <a:r>
              <a:rPr lang="en-US" dirty="0" smtClean="0"/>
              <a:t>May have difficulty reaching consensus with federal agencies on type of project that can be built and mitigation</a:t>
            </a:r>
          </a:p>
          <a:p>
            <a:pPr marL="0" indent="0" fontAlgn="auto">
              <a:spcAft>
                <a:spcPts val="0"/>
              </a:spcAft>
              <a:buFont typeface="Arial" pitchFamily="34" charset="0"/>
              <a:buNone/>
              <a:defRPr/>
            </a:pPr>
            <a:endParaRPr lang="en-US" sz="800" dirty="0" smtClean="0"/>
          </a:p>
          <a:p>
            <a:pPr marL="182880" indent="-182880" fontAlgn="auto">
              <a:spcAft>
                <a:spcPts val="0"/>
              </a:spcAft>
              <a:buFont typeface="Arial" pitchFamily="34" charset="0"/>
              <a:buChar char="•"/>
              <a:defRPr/>
            </a:pPr>
            <a:r>
              <a:rPr lang="en-US" dirty="0" smtClean="0"/>
              <a:t>Purpose and </a:t>
            </a:r>
            <a:br>
              <a:rPr lang="en-US" dirty="0" smtClean="0"/>
            </a:br>
            <a:r>
              <a:rPr lang="en-US" dirty="0" smtClean="0"/>
              <a:t>need statement </a:t>
            </a:r>
          </a:p>
          <a:p>
            <a:pPr marL="0" indent="0" fontAlgn="auto">
              <a:spcAft>
                <a:spcPts val="0"/>
              </a:spcAft>
              <a:buFont typeface="Arial" pitchFamily="34" charset="0"/>
              <a:buNone/>
              <a:defRPr/>
            </a:pPr>
            <a:endParaRPr lang="en-US" dirty="0"/>
          </a:p>
        </p:txBody>
      </p:sp>
      <p:sp>
        <p:nvSpPr>
          <p:cNvPr id="378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961448-5217-440C-A3DE-DF55058BC83D}" type="slidenum">
              <a:rPr lang="en-US"/>
              <a:pPr fontAlgn="base">
                <a:spcBef>
                  <a:spcPct val="0"/>
                </a:spcBef>
                <a:spcAft>
                  <a:spcPct val="0"/>
                </a:spcAft>
              </a:pPr>
              <a:t>23</a:t>
            </a:fld>
            <a:endParaRPr lang="en-US"/>
          </a:p>
        </p:txBody>
      </p:sp>
      <p:pic>
        <p:nvPicPr>
          <p:cNvPr id="37892" name="Picture 4"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pic>
        <p:nvPicPr>
          <p:cNvPr id="37893" name="Picture 5"/>
          <p:cNvPicPr>
            <a:picLocks noChangeAspect="1"/>
          </p:cNvPicPr>
          <p:nvPr/>
        </p:nvPicPr>
        <p:blipFill>
          <a:blip r:embed="rId3"/>
          <a:srcRect/>
          <a:stretch>
            <a:fillRect/>
          </a:stretch>
        </p:blipFill>
        <p:spPr bwMode="auto">
          <a:xfrm>
            <a:off x="3581400" y="3124200"/>
            <a:ext cx="5334000" cy="3543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Traffic Modeling</a:t>
            </a:r>
            <a:endParaRPr lang="en-US" dirty="0"/>
          </a:p>
        </p:txBody>
      </p:sp>
      <p:sp>
        <p:nvSpPr>
          <p:cNvPr id="38914" name="Content Placeholder 3"/>
          <p:cNvSpPr>
            <a:spLocks noGrp="1"/>
          </p:cNvSpPr>
          <p:nvPr>
            <p:ph idx="1"/>
          </p:nvPr>
        </p:nvSpPr>
        <p:spPr>
          <a:xfrm>
            <a:off x="457200" y="1600200"/>
            <a:ext cx="3886200" cy="4032250"/>
          </a:xfrm>
        </p:spPr>
        <p:txBody>
          <a:bodyPr>
            <a:spAutoFit/>
          </a:bodyPr>
          <a:lstStyle/>
          <a:p>
            <a:r>
              <a:rPr lang="en-US" sz="3200" smtClean="0"/>
              <a:t>NDDOT works in partnership with Upper Great Plains Transportation Institute to look at statewide needs and traffic modeling.</a:t>
            </a:r>
          </a:p>
        </p:txBody>
      </p:sp>
      <p:pic>
        <p:nvPicPr>
          <p:cNvPr id="38915" name="Picture 2"/>
          <p:cNvPicPr>
            <a:picLocks noChangeAspect="1" noChangeArrowheads="1"/>
          </p:cNvPicPr>
          <p:nvPr/>
        </p:nvPicPr>
        <p:blipFill>
          <a:blip r:embed="rId2"/>
          <a:srcRect/>
          <a:stretch>
            <a:fillRect/>
          </a:stretch>
        </p:blipFill>
        <p:spPr bwMode="auto">
          <a:xfrm>
            <a:off x="5181600" y="2819400"/>
            <a:ext cx="2933700" cy="1114425"/>
          </a:xfrm>
          <a:prstGeom prst="rect">
            <a:avLst/>
          </a:prstGeom>
          <a:noFill/>
          <a:ln w="9525">
            <a:noFill/>
            <a:miter lim="800000"/>
            <a:headEnd/>
            <a:tailEnd/>
          </a:ln>
        </p:spPr>
      </p:pic>
      <p:sp>
        <p:nvSpPr>
          <p:cNvPr id="3891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C44402-8A47-44A8-BC34-0FD5CD20D1F3}" type="slidenum">
              <a:rPr lang="en-US"/>
              <a:pPr fontAlgn="base">
                <a:spcBef>
                  <a:spcPct val="0"/>
                </a:spcBef>
                <a:spcAft>
                  <a:spcPct val="0"/>
                </a:spcAft>
              </a:pPr>
              <a:t>24</a:t>
            </a:fld>
            <a:endParaRPr lang="en-US"/>
          </a:p>
        </p:txBody>
      </p:sp>
      <p:pic>
        <p:nvPicPr>
          <p:cNvPr id="38917" name="Picture 6"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Transportation Planning</a:t>
            </a:r>
            <a:endParaRPr lang="en-US" dirty="0"/>
          </a:p>
        </p:txBody>
      </p:sp>
      <p:pic>
        <p:nvPicPr>
          <p:cNvPr id="39938" name="Picture 2"/>
          <p:cNvPicPr>
            <a:picLocks noGrp="1" noChangeAspect="1" noChangeArrowheads="1"/>
          </p:cNvPicPr>
          <p:nvPr>
            <p:ph idx="1"/>
          </p:nvPr>
        </p:nvPicPr>
        <p:blipFill>
          <a:blip r:embed="rId2"/>
          <a:srcRect l="8502" t="14880" r="3632" b="7082"/>
          <a:stretch>
            <a:fillRect/>
          </a:stretch>
        </p:blipFill>
        <p:spPr>
          <a:xfrm>
            <a:off x="3657600" y="1600200"/>
            <a:ext cx="4775200" cy="4876800"/>
          </a:xfrm>
        </p:spPr>
      </p:pic>
      <p:sp>
        <p:nvSpPr>
          <p:cNvPr id="5" name="Title 1"/>
          <p:cNvSpPr txBox="1">
            <a:spLocks/>
          </p:cNvSpPr>
          <p:nvPr/>
        </p:nvSpPr>
        <p:spPr>
          <a:xfrm>
            <a:off x="914400" y="2133600"/>
            <a:ext cx="2438400" cy="2667000"/>
          </a:xfrm>
          <a:prstGeom prst="rect">
            <a:avLst/>
          </a:prstGeom>
        </p:spPr>
        <p:txBody>
          <a:bodyPr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sz="3200" b="1" dirty="0" smtClean="0">
                <a:solidFill>
                  <a:schemeClr val="tx1"/>
                </a:solidFill>
                <a:effectLst>
                  <a:outerShdw blurRad="38100" dist="38100" dir="2700000" algn="tl">
                    <a:srgbClr val="000000">
                      <a:alpha val="43137"/>
                    </a:srgbClr>
                  </a:outerShdw>
                </a:effectLst>
                <a:latin typeface="+mn-lt"/>
              </a:rPr>
              <a:t>Proposed network of highway energy corridors</a:t>
            </a:r>
            <a:endParaRPr lang="en-US" sz="3200" b="1" dirty="0">
              <a:solidFill>
                <a:schemeClr val="tx1"/>
              </a:solidFill>
              <a:effectLst>
                <a:outerShdw blurRad="38100" dist="38100" dir="2700000" algn="tl">
                  <a:srgbClr val="000000">
                    <a:alpha val="43137"/>
                  </a:srgbClr>
                </a:outerShdw>
              </a:effectLst>
              <a:latin typeface="+mn-lt"/>
            </a:endParaRPr>
          </a:p>
        </p:txBody>
      </p:sp>
      <p:sp>
        <p:nvSpPr>
          <p:cNvPr id="39940"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9598FE-9A20-4329-B169-3FD60BA667AF}" type="slidenum">
              <a:rPr lang="en-US"/>
              <a:pPr fontAlgn="base">
                <a:spcBef>
                  <a:spcPct val="0"/>
                </a:spcBef>
                <a:spcAft>
                  <a:spcPct val="0"/>
                </a:spcAft>
              </a:pPr>
              <a:t>25</a:t>
            </a:fld>
            <a:endParaRPr lang="en-US"/>
          </a:p>
        </p:txBody>
      </p:sp>
      <p:pic>
        <p:nvPicPr>
          <p:cNvPr id="39941" name="Picture 5"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381000"/>
            <a:ext cx="8229600" cy="990600"/>
          </a:xfrm>
        </p:spPr>
        <p:txBody>
          <a:bodyPr/>
          <a:lstStyle/>
          <a:p>
            <a:pPr fontAlgn="auto">
              <a:spcAft>
                <a:spcPts val="0"/>
              </a:spcAft>
              <a:defRPr/>
            </a:pPr>
            <a:r>
              <a:rPr lang="en-US" dirty="0" smtClean="0"/>
              <a:t>Safety</a:t>
            </a:r>
            <a:endParaRPr lang="en-US" dirty="0"/>
          </a:p>
        </p:txBody>
      </p:sp>
      <p:sp>
        <p:nvSpPr>
          <p:cNvPr id="4" name="Rectangle 3"/>
          <p:cNvSpPr/>
          <p:nvPr/>
        </p:nvSpPr>
        <p:spPr>
          <a:xfrm>
            <a:off x="152400" y="1371600"/>
            <a:ext cx="8001000" cy="3540125"/>
          </a:xfrm>
          <a:prstGeom prst="rect">
            <a:avLst/>
          </a:prstGeom>
        </p:spPr>
        <p:txBody>
          <a:bodyPr>
            <a:spAutoFit/>
          </a:bodyPr>
          <a:lstStyle/>
          <a:p>
            <a:pPr fontAlgn="auto">
              <a:spcBef>
                <a:spcPts val="0"/>
              </a:spcBef>
              <a:spcAft>
                <a:spcPts val="0"/>
              </a:spcAft>
              <a:buClr>
                <a:srgbClr val="F0A22E"/>
              </a:buClr>
              <a:buSzPct val="140000"/>
              <a:defRPr/>
            </a:pPr>
            <a:r>
              <a:rPr lang="en-US" sz="2400" dirty="0">
                <a:solidFill>
                  <a:prstClr val="black"/>
                </a:solidFill>
                <a:latin typeface="+mn-lt"/>
                <a:cs typeface="Arial" pitchFamily="34" charset="0"/>
              </a:rPr>
              <a:t>In 2012 there were 170</a:t>
            </a:r>
            <a:r>
              <a:rPr lang="en-US" sz="2400" dirty="0">
                <a:solidFill>
                  <a:srgbClr val="FF0000"/>
                </a:solidFill>
                <a:latin typeface="+mn-lt"/>
                <a:cs typeface="Arial" pitchFamily="34" charset="0"/>
              </a:rPr>
              <a:t> </a:t>
            </a:r>
            <a:r>
              <a:rPr lang="en-US" sz="2400" dirty="0">
                <a:solidFill>
                  <a:prstClr val="black"/>
                </a:solidFill>
                <a:latin typeface="+mn-lt"/>
                <a:cs typeface="Arial" pitchFamily="34" charset="0"/>
              </a:rPr>
              <a:t>fatalities, compared to 148 fatalities in 2011. </a:t>
            </a:r>
          </a:p>
          <a:p>
            <a:pPr fontAlgn="auto">
              <a:spcBef>
                <a:spcPts val="0"/>
              </a:spcBef>
              <a:spcAft>
                <a:spcPts val="0"/>
              </a:spcAft>
              <a:buClr>
                <a:srgbClr val="F0A22E"/>
              </a:buClr>
              <a:buSzPct val="140000"/>
              <a:defRPr/>
            </a:pPr>
            <a:endParaRPr lang="en-US" sz="800" dirty="0">
              <a:solidFill>
                <a:prstClr val="black"/>
              </a:solidFill>
              <a:latin typeface="+mn-lt"/>
              <a:cs typeface="Arial" pitchFamily="34" charset="0"/>
            </a:endParaRPr>
          </a:p>
          <a:p>
            <a:pPr fontAlgn="auto">
              <a:spcBef>
                <a:spcPts val="0"/>
              </a:spcBef>
              <a:spcAft>
                <a:spcPts val="0"/>
              </a:spcAft>
              <a:buClr>
                <a:srgbClr val="F0A22E"/>
              </a:buClr>
              <a:buSzPct val="140000"/>
              <a:defRPr/>
            </a:pPr>
            <a:r>
              <a:rPr lang="en-US" sz="2400" dirty="0">
                <a:solidFill>
                  <a:prstClr val="black"/>
                </a:solidFill>
                <a:latin typeface="+mn-lt"/>
                <a:cs typeface="Arial" pitchFamily="34" charset="0"/>
              </a:rPr>
              <a:t>As of November 23, 2013, there have been 133 fatalities, compared to 150 fatalities this time last year.  </a:t>
            </a:r>
            <a:endParaRPr lang="en-US" sz="1600" dirty="0">
              <a:solidFill>
                <a:prstClr val="black"/>
              </a:solidFill>
              <a:latin typeface="+mn-lt"/>
              <a:cs typeface="Arial" pitchFamily="34" charset="0"/>
            </a:endParaRPr>
          </a:p>
          <a:p>
            <a:pPr marL="342900" indent="-342900" fontAlgn="auto">
              <a:spcBef>
                <a:spcPts val="0"/>
              </a:spcBef>
              <a:spcAft>
                <a:spcPts val="0"/>
              </a:spcAft>
              <a:buSzPct val="60000"/>
              <a:buFont typeface="Arial" pitchFamily="34" charset="0"/>
              <a:buChar char="►"/>
              <a:defRPr/>
            </a:pPr>
            <a:r>
              <a:rPr lang="en-US" sz="2400" b="1" dirty="0">
                <a:solidFill>
                  <a:prstClr val="black"/>
                </a:solidFill>
                <a:latin typeface="+mn-lt"/>
                <a:cs typeface="Arial" pitchFamily="34" charset="0"/>
              </a:rPr>
              <a:t>Top three contributing factors have been:</a:t>
            </a:r>
            <a:endParaRPr lang="en-US" sz="1600" dirty="0">
              <a:solidFill>
                <a:prstClr val="black"/>
              </a:solidFill>
              <a:latin typeface="+mn-lt"/>
              <a:cs typeface="Arial" pitchFamily="34" charset="0"/>
            </a:endParaRPr>
          </a:p>
          <a:p>
            <a:pPr marL="1257300" lvl="2" indent="-342900" fontAlgn="auto">
              <a:spcBef>
                <a:spcPts val="0"/>
              </a:spcBef>
              <a:spcAft>
                <a:spcPts val="0"/>
              </a:spcAft>
              <a:buSzPct val="75000"/>
              <a:buFont typeface="Wingdings" pitchFamily="2" charset="2"/>
              <a:buChar char="§"/>
              <a:defRPr/>
            </a:pPr>
            <a:r>
              <a:rPr lang="en-US" sz="2400" dirty="0">
                <a:solidFill>
                  <a:prstClr val="black"/>
                </a:solidFill>
                <a:latin typeface="+mn-lt"/>
                <a:cs typeface="Arial" pitchFamily="34" charset="0"/>
              </a:rPr>
              <a:t>50% alcohol related</a:t>
            </a:r>
          </a:p>
          <a:p>
            <a:pPr marL="1257300" lvl="2" indent="-342900" fontAlgn="auto">
              <a:spcBef>
                <a:spcPts val="0"/>
              </a:spcBef>
              <a:spcAft>
                <a:spcPts val="0"/>
              </a:spcAft>
              <a:buSzPct val="75000"/>
              <a:buFont typeface="Wingdings" pitchFamily="2" charset="2"/>
              <a:buChar char="§"/>
              <a:defRPr/>
            </a:pPr>
            <a:r>
              <a:rPr lang="en-US" sz="2400" dirty="0">
                <a:solidFill>
                  <a:prstClr val="black"/>
                </a:solidFill>
                <a:latin typeface="+mn-lt"/>
                <a:cs typeface="Arial" pitchFamily="34" charset="0"/>
              </a:rPr>
              <a:t>66% unrestrained </a:t>
            </a:r>
          </a:p>
          <a:p>
            <a:pPr lvl="1" fontAlgn="auto">
              <a:spcBef>
                <a:spcPts val="0"/>
              </a:spcBef>
              <a:spcAft>
                <a:spcPts val="0"/>
              </a:spcAft>
              <a:buSzPct val="100000"/>
              <a:defRPr/>
            </a:pPr>
            <a:r>
              <a:rPr lang="en-US" sz="2400" dirty="0">
                <a:solidFill>
                  <a:prstClr val="black"/>
                </a:solidFill>
                <a:latin typeface="+mn-lt"/>
                <a:cs typeface="Arial" pitchFamily="34" charset="0"/>
              </a:rPr>
              <a:t>	 </a:t>
            </a:r>
            <a:r>
              <a:rPr lang="en-US" sz="2400" dirty="0">
                <a:solidFill>
                  <a:prstClr val="black"/>
                </a:solidFill>
                <a:latin typeface="+mn-lt"/>
                <a:cs typeface="Arial" pitchFamily="34" charset="0"/>
              </a:rPr>
              <a:t>   (</a:t>
            </a:r>
            <a:r>
              <a:rPr lang="en-US" sz="2400" dirty="0">
                <a:solidFill>
                  <a:prstClr val="black"/>
                </a:solidFill>
                <a:latin typeface="+mn-lt"/>
                <a:cs typeface="Arial" pitchFamily="34" charset="0"/>
              </a:rPr>
              <a:t>no seat belts</a:t>
            </a:r>
            <a:r>
              <a:rPr lang="en-US" sz="2400" dirty="0">
                <a:solidFill>
                  <a:prstClr val="black"/>
                </a:solidFill>
                <a:latin typeface="+mn-lt"/>
                <a:cs typeface="Arial" pitchFamily="34" charset="0"/>
              </a:rPr>
              <a:t>)</a:t>
            </a:r>
          </a:p>
          <a:p>
            <a:pPr marL="1257300" lvl="2" indent="-342900" fontAlgn="auto">
              <a:spcBef>
                <a:spcPts val="0"/>
              </a:spcBef>
              <a:spcAft>
                <a:spcPts val="0"/>
              </a:spcAft>
              <a:buSzPct val="75000"/>
              <a:buFont typeface="Wingdings" pitchFamily="2" charset="2"/>
              <a:buChar char="§"/>
              <a:defRPr/>
            </a:pPr>
            <a:r>
              <a:rPr lang="en-US" sz="2400" dirty="0">
                <a:solidFill>
                  <a:prstClr val="black"/>
                </a:solidFill>
                <a:latin typeface="+mn-lt"/>
                <a:cs typeface="Arial" pitchFamily="34" charset="0"/>
              </a:rPr>
              <a:t>29% speed related</a:t>
            </a:r>
            <a:r>
              <a:rPr lang="en-US" dirty="0">
                <a:solidFill>
                  <a:prstClr val="black"/>
                </a:solidFill>
                <a:latin typeface="+mn-lt"/>
                <a:cs typeface="Arial" pitchFamily="34" charset="0"/>
              </a:rPr>
              <a:t>   </a:t>
            </a:r>
            <a:endParaRPr lang="en-US" dirty="0">
              <a:solidFill>
                <a:prstClr val="black"/>
              </a:solidFill>
              <a:latin typeface="+mn-lt"/>
              <a:cs typeface="Arial" pitchFamily="34" charset="0"/>
            </a:endParaRPr>
          </a:p>
        </p:txBody>
      </p:sp>
      <p:sp>
        <p:nvSpPr>
          <p:cNvPr id="40963" name="TextBox 4"/>
          <p:cNvSpPr txBox="1">
            <a:spLocks noChangeArrowheads="1"/>
          </p:cNvSpPr>
          <p:nvPr/>
        </p:nvSpPr>
        <p:spPr bwMode="auto">
          <a:xfrm>
            <a:off x="246063" y="5045075"/>
            <a:ext cx="4114800" cy="1200150"/>
          </a:xfrm>
          <a:prstGeom prst="rect">
            <a:avLst/>
          </a:prstGeom>
          <a:noFill/>
          <a:ln w="9525">
            <a:noFill/>
            <a:miter lim="800000"/>
            <a:headEnd/>
            <a:tailEnd/>
          </a:ln>
        </p:spPr>
        <p:txBody>
          <a:bodyPr>
            <a:spAutoFit/>
          </a:bodyPr>
          <a:lstStyle/>
          <a:p>
            <a:r>
              <a:rPr lang="en-US" sz="2400">
                <a:solidFill>
                  <a:srgbClr val="09090B"/>
                </a:solidFill>
                <a:cs typeface="Arial" charset="0"/>
              </a:rPr>
              <a:t>In 2012 nearly 40% of the traffic fatalities occurred on non state highways.</a:t>
            </a:r>
          </a:p>
        </p:txBody>
      </p:sp>
      <p:pic>
        <p:nvPicPr>
          <p:cNvPr id="40964" name="Picture 1" descr="C:\Users\tlwilhelm\AppData\Local\Microsoft\Windows\Temporary Internet Files\Content.IE5\P72AX376\MP900422824[1].jpg"/>
          <p:cNvPicPr>
            <a:picLocks noChangeAspect="1" noChangeArrowheads="1"/>
          </p:cNvPicPr>
          <p:nvPr/>
        </p:nvPicPr>
        <p:blipFill>
          <a:blip r:embed="rId2"/>
          <a:srcRect/>
          <a:stretch>
            <a:fillRect/>
          </a:stretch>
        </p:blipFill>
        <p:spPr bwMode="auto">
          <a:xfrm>
            <a:off x="6781800" y="2974975"/>
            <a:ext cx="1646238" cy="2005013"/>
          </a:xfrm>
          <a:prstGeom prst="rect">
            <a:avLst/>
          </a:prstGeom>
          <a:noFill/>
          <a:ln w="9525">
            <a:noFill/>
            <a:miter lim="800000"/>
            <a:headEnd/>
            <a:tailEnd/>
          </a:ln>
        </p:spPr>
      </p:pic>
      <p:pic>
        <p:nvPicPr>
          <p:cNvPr id="40965" name="Picture 3"/>
          <p:cNvPicPr>
            <a:picLocks noChangeAspect="1" noChangeArrowheads="1"/>
          </p:cNvPicPr>
          <p:nvPr/>
        </p:nvPicPr>
        <p:blipFill>
          <a:blip r:embed="rId3"/>
          <a:srcRect/>
          <a:stretch>
            <a:fillRect/>
          </a:stretch>
        </p:blipFill>
        <p:spPr bwMode="auto">
          <a:xfrm>
            <a:off x="4876800" y="3698875"/>
            <a:ext cx="2066925" cy="2778125"/>
          </a:xfrm>
          <a:prstGeom prst="rect">
            <a:avLst/>
          </a:prstGeom>
          <a:noFill/>
          <a:ln w="9525">
            <a:noFill/>
            <a:miter lim="800000"/>
            <a:headEnd/>
            <a:tailEnd/>
          </a:ln>
        </p:spPr>
      </p:pic>
      <p:pic>
        <p:nvPicPr>
          <p:cNvPr id="40966" name="Picture 2"/>
          <p:cNvPicPr>
            <a:picLocks noChangeAspect="1" noChangeArrowheads="1"/>
          </p:cNvPicPr>
          <p:nvPr/>
        </p:nvPicPr>
        <p:blipFill>
          <a:blip r:embed="rId4"/>
          <a:srcRect/>
          <a:stretch>
            <a:fillRect/>
          </a:stretch>
        </p:blipFill>
        <p:spPr bwMode="auto">
          <a:xfrm>
            <a:off x="6781800" y="4979988"/>
            <a:ext cx="1774825" cy="1330325"/>
          </a:xfrm>
          <a:prstGeom prst="rect">
            <a:avLst/>
          </a:prstGeom>
          <a:noFill/>
          <a:ln w="9525">
            <a:noFill/>
            <a:miter lim="800000"/>
            <a:headEnd/>
            <a:tailEnd/>
          </a:ln>
        </p:spPr>
      </p:pic>
      <p:sp>
        <p:nvSpPr>
          <p:cNvPr id="4096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C42E2C-AF9C-4369-9394-CA1DEC2D1767}" type="slidenum">
              <a:rPr lang="en-US"/>
              <a:pPr fontAlgn="base">
                <a:spcBef>
                  <a:spcPct val="0"/>
                </a:spcBef>
                <a:spcAft>
                  <a:spcPct val="0"/>
                </a:spcAft>
              </a:pPr>
              <a:t>26</a:t>
            </a:fld>
            <a:endParaRPr lang="en-US"/>
          </a:p>
        </p:txBody>
      </p:sp>
      <p:pic>
        <p:nvPicPr>
          <p:cNvPr id="40968" name="Picture 9" descr="nddot-logo-white.png"/>
          <p:cNvPicPr>
            <a:picLocks noChangeAspect="1"/>
          </p:cNvPicPr>
          <p:nvPr/>
        </p:nvPicPr>
        <p:blipFill>
          <a:blip r:embed="rId5"/>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Partnership</a:t>
            </a:r>
            <a:endParaRPr lang="en-US" dirty="0"/>
          </a:p>
        </p:txBody>
      </p:sp>
      <p:pic>
        <p:nvPicPr>
          <p:cNvPr id="4" name="Content Placeholder 6"/>
          <p:cNvPicPr>
            <a:picLocks noChangeAspect="1"/>
          </p:cNvPicPr>
          <p:nvPr/>
        </p:nvPicPr>
        <p:blipFill>
          <a:blip r:embed="rId2">
            <a:duotone>
              <a:prstClr val="black"/>
              <a:schemeClr val="accent1">
                <a:tint val="45000"/>
                <a:satMod val="400000"/>
              </a:schemeClr>
            </a:duotone>
            <a:extLst>
              <a:ext uri="{BEBA8EAE-BF5A-486C-A8C5-ECC9F3942E4B}"/>
              <a:ext uri="{28A0092B-C50C-407E-A947-70E740481C1C}"/>
            </a:extLst>
          </a:blip>
          <a:stretch>
            <a:fillRect/>
          </a:stretch>
        </p:blipFill>
        <p:spPr>
          <a:xfrm>
            <a:off x="1752600" y="2438400"/>
            <a:ext cx="5391612" cy="4306334"/>
          </a:xfrm>
          <a:prstGeom prst="ellipse">
            <a:avLst/>
          </a:prstGeom>
          <a:ln>
            <a:noFill/>
          </a:ln>
          <a:effectLst>
            <a:softEdge rad="112500"/>
          </a:effectLst>
        </p:spPr>
      </p:pic>
      <p:sp>
        <p:nvSpPr>
          <p:cNvPr id="41987" name="Content Placeholder 2"/>
          <p:cNvSpPr>
            <a:spLocks noGrp="1"/>
          </p:cNvSpPr>
          <p:nvPr>
            <p:ph idx="1"/>
          </p:nvPr>
        </p:nvSpPr>
        <p:spPr>
          <a:xfrm>
            <a:off x="457200" y="1447800"/>
            <a:ext cx="8229600" cy="4876800"/>
          </a:xfrm>
        </p:spPr>
        <p:txBody>
          <a:bodyPr/>
          <a:lstStyle/>
          <a:p>
            <a:r>
              <a:rPr lang="en-US" smtClean="0"/>
              <a:t>We will continue to work together to provide a safe efficient transportation system.   </a:t>
            </a:r>
          </a:p>
        </p:txBody>
      </p:sp>
      <p:sp>
        <p:nvSpPr>
          <p:cNvPr id="419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39E36-DAD1-486A-B689-16D8CE8BED9A}" type="slidenum">
              <a:rPr lang="en-US"/>
              <a:pPr fontAlgn="base">
                <a:spcBef>
                  <a:spcPct val="0"/>
                </a:spcBef>
                <a:spcAft>
                  <a:spcPct val="0"/>
                </a:spcAft>
              </a:pPr>
              <a:t>27</a:t>
            </a:fld>
            <a:endParaRPr lang="en-US"/>
          </a:p>
        </p:txBody>
      </p:sp>
      <p:pic>
        <p:nvPicPr>
          <p:cNvPr id="41989" name="Picture 5"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1219200"/>
          </a:xfrm>
        </p:spPr>
        <p:txBody>
          <a:bodyPr>
            <a:noAutofit/>
          </a:bodyPr>
          <a:lstStyle/>
          <a:p>
            <a:pPr algn="ctr" fontAlgn="auto">
              <a:spcAft>
                <a:spcPts val="0"/>
              </a:spcAft>
              <a:defRPr/>
            </a:pPr>
            <a:r>
              <a:rPr lang="en-US" sz="7200" dirty="0" smtClean="0"/>
              <a:t>Thank you!</a:t>
            </a:r>
            <a:endParaRPr lang="en-US" sz="7200" dirty="0"/>
          </a:p>
        </p:txBody>
      </p:sp>
      <p:sp>
        <p:nvSpPr>
          <p:cNvPr id="4301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500F0-6967-4C16-BE37-DEE6AADE8B14}" type="slidenum">
              <a:rPr lang="en-US"/>
              <a:pPr fontAlgn="base">
                <a:spcBef>
                  <a:spcPct val="0"/>
                </a:spcBef>
                <a:spcAft>
                  <a:spcPct val="0"/>
                </a:spcAft>
              </a:pPr>
              <a:t>28</a:t>
            </a:fld>
            <a:endParaRPr lang="en-US"/>
          </a:p>
        </p:txBody>
      </p:sp>
      <p:pic>
        <p:nvPicPr>
          <p:cNvPr id="43011" name="Picture 4"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Federal Funding</a:t>
            </a:r>
            <a:endParaRPr lang="en-US" dirty="0"/>
          </a:p>
        </p:txBody>
      </p:sp>
      <p:sp>
        <p:nvSpPr>
          <p:cNvPr id="4" name="Rectangle 2"/>
          <p:cNvSpPr>
            <a:spLocks noGrp="1" noChangeArrowheads="1"/>
          </p:cNvSpPr>
          <p:nvPr>
            <p:ph idx="1"/>
          </p:nvPr>
        </p:nvSpPr>
        <p:spPr/>
        <p:txBody>
          <a:bodyPr rtlCol="0">
            <a:normAutofit fontScale="92500"/>
          </a:bodyPr>
          <a:lstStyle/>
          <a:p>
            <a:pPr marL="182880" indent="-182880" fontAlgn="auto">
              <a:spcAft>
                <a:spcPts val="0"/>
              </a:spcAft>
              <a:buClrTx/>
              <a:buSzPct val="100000"/>
              <a:buFont typeface="Arial" pitchFamily="34" charset="0"/>
              <a:buChar char="•"/>
              <a:defRPr/>
            </a:pPr>
            <a:r>
              <a:rPr lang="en-US" sz="2600" dirty="0" smtClean="0">
                <a:cs typeface="Arial" pitchFamily="34" charset="0"/>
              </a:rPr>
              <a:t>MAP 21 is a two-year bill signed into law in 2012.</a:t>
            </a:r>
          </a:p>
          <a:p>
            <a:pPr lvl="1" indent="-182880" fontAlgn="auto">
              <a:spcAft>
                <a:spcPts val="0"/>
              </a:spcAft>
              <a:buClrTx/>
              <a:buSzPct val="100000"/>
              <a:buFont typeface="Wingdings" pitchFamily="2" charset="2"/>
              <a:buChar char="§"/>
              <a:defRPr/>
            </a:pPr>
            <a:r>
              <a:rPr lang="en-US" sz="2200" dirty="0" smtClean="0">
                <a:cs typeface="Arial" pitchFamily="34" charset="0"/>
              </a:rPr>
              <a:t>Bill expires September 30, 2014.</a:t>
            </a:r>
          </a:p>
          <a:p>
            <a:pPr marL="182880" indent="-182880" fontAlgn="auto">
              <a:spcAft>
                <a:spcPts val="0"/>
              </a:spcAft>
              <a:buClrTx/>
              <a:buSzPct val="50000"/>
              <a:buFont typeface="Arial" pitchFamily="34" charset="0"/>
              <a:buChar char="►"/>
              <a:defRPr/>
            </a:pPr>
            <a:endParaRPr lang="en-US" sz="2600" dirty="0">
              <a:cs typeface="Arial" pitchFamily="34" charset="0"/>
            </a:endParaRPr>
          </a:p>
          <a:p>
            <a:pPr marL="182880" indent="-182880" fontAlgn="auto">
              <a:spcAft>
                <a:spcPts val="0"/>
              </a:spcAft>
              <a:buClrTx/>
              <a:buSzPct val="100000"/>
              <a:buFont typeface="Arial" pitchFamily="34" charset="0"/>
              <a:buChar char="•"/>
              <a:defRPr/>
            </a:pPr>
            <a:r>
              <a:rPr lang="en-US" sz="2600" dirty="0" smtClean="0">
                <a:cs typeface="Arial" pitchFamily="34" charset="0"/>
              </a:rPr>
              <a:t>The </a:t>
            </a:r>
            <a:r>
              <a:rPr lang="en-US" sz="2600" dirty="0">
                <a:cs typeface="Arial" pitchFamily="34" charset="0"/>
              </a:rPr>
              <a:t>bill states North Dakota </a:t>
            </a:r>
            <a:r>
              <a:rPr lang="en-US" sz="2600" dirty="0" smtClean="0">
                <a:cs typeface="Arial" pitchFamily="34" charset="0"/>
              </a:rPr>
              <a:t>has an apportionment of:</a:t>
            </a:r>
            <a:endParaRPr lang="en-US" sz="2600" dirty="0">
              <a:cs typeface="Arial" pitchFamily="34" charset="0"/>
            </a:endParaRPr>
          </a:p>
          <a:p>
            <a:pPr lvl="1" indent="-182880" fontAlgn="auto">
              <a:spcAft>
                <a:spcPts val="0"/>
              </a:spcAft>
              <a:buClrTx/>
              <a:buSzPct val="75000"/>
              <a:buFont typeface="Wingdings" pitchFamily="2" charset="2"/>
              <a:buChar char="§"/>
              <a:defRPr/>
            </a:pPr>
            <a:r>
              <a:rPr lang="en-US" sz="2600" dirty="0">
                <a:cs typeface="Arial" pitchFamily="34" charset="0"/>
              </a:rPr>
              <a:t>$240.5 million in 2012 and 2013.	</a:t>
            </a:r>
          </a:p>
          <a:p>
            <a:pPr lvl="1" indent="-182880" fontAlgn="auto">
              <a:spcAft>
                <a:spcPts val="0"/>
              </a:spcAft>
              <a:buClrTx/>
              <a:buSzPct val="75000"/>
              <a:buFont typeface="Wingdings" pitchFamily="2" charset="2"/>
              <a:buChar char="§"/>
              <a:defRPr/>
            </a:pPr>
            <a:r>
              <a:rPr lang="en-US" sz="2600" dirty="0">
                <a:cs typeface="Arial" pitchFamily="34" charset="0"/>
              </a:rPr>
              <a:t>$242.5 million in 2014</a:t>
            </a:r>
            <a:r>
              <a:rPr lang="en-US" sz="2600" dirty="0" smtClean="0">
                <a:cs typeface="Arial" pitchFamily="34" charset="0"/>
              </a:rPr>
              <a:t>.</a:t>
            </a:r>
          </a:p>
          <a:p>
            <a:pPr marL="109728" indent="0" fontAlgn="auto">
              <a:spcAft>
                <a:spcPts val="0"/>
              </a:spcAft>
              <a:buFont typeface="Arial" pitchFamily="34" charset="0"/>
              <a:buNone/>
              <a:defRPr/>
            </a:pPr>
            <a:r>
              <a:rPr lang="en-US" sz="2600" dirty="0">
                <a:cs typeface="Arial" pitchFamily="34" charset="0"/>
              </a:rPr>
              <a:t> </a:t>
            </a:r>
          </a:p>
          <a:p>
            <a:pPr marL="182880" indent="-182880" fontAlgn="auto">
              <a:spcAft>
                <a:spcPts val="0"/>
              </a:spcAft>
              <a:buClrTx/>
              <a:buSzPct val="100000"/>
              <a:buFont typeface="Arial" pitchFamily="34" charset="0"/>
              <a:buChar char="•"/>
              <a:defRPr/>
            </a:pPr>
            <a:r>
              <a:rPr lang="en-US" sz="2600" dirty="0" smtClean="0">
                <a:cs typeface="Arial" pitchFamily="34" charset="0"/>
              </a:rPr>
              <a:t>Received $241.2 million </a:t>
            </a:r>
            <a:r>
              <a:rPr lang="en-US" sz="2600" dirty="0">
                <a:cs typeface="Arial" pitchFamily="34" charset="0"/>
              </a:rPr>
              <a:t>in obligational authority for 2013. </a:t>
            </a:r>
          </a:p>
          <a:p>
            <a:pPr marL="0" indent="0" fontAlgn="auto">
              <a:spcAft>
                <a:spcPts val="0"/>
              </a:spcAft>
              <a:buClrTx/>
              <a:buSzPct val="50000"/>
              <a:buFont typeface="Arial" pitchFamily="34" charset="0"/>
              <a:buNone/>
              <a:defRPr/>
            </a:pPr>
            <a:endParaRPr lang="en-US" sz="2600" dirty="0">
              <a:cs typeface="Arial" pitchFamily="34" charset="0"/>
            </a:endParaRPr>
          </a:p>
          <a:p>
            <a:pPr marL="182880" indent="-182880" fontAlgn="auto">
              <a:spcAft>
                <a:spcPts val="0"/>
              </a:spcAft>
              <a:buClrTx/>
              <a:buSzPct val="100000"/>
              <a:buFont typeface="Arial" panose="020B0604020202020204" pitchFamily="34" charset="0"/>
              <a:buChar char="•"/>
              <a:defRPr/>
            </a:pPr>
            <a:r>
              <a:rPr lang="en-US" sz="2600" dirty="0" smtClean="0">
                <a:cs typeface="Arial" pitchFamily="34" charset="0"/>
              </a:rPr>
              <a:t>$62.8 million in obligational authority thru January 15 for fiscal year 2014.</a:t>
            </a:r>
            <a:endParaRPr lang="en-US" sz="2600" dirty="0">
              <a:cs typeface="Arial" pitchFamily="34" charset="0"/>
            </a:endParaRPr>
          </a:p>
          <a:p>
            <a:pPr marL="109728" indent="0" fontAlgn="auto">
              <a:spcAft>
                <a:spcPts val="0"/>
              </a:spcAft>
              <a:buFont typeface="Arial" pitchFamily="34" charset="0"/>
              <a:buNone/>
              <a:defRPr/>
            </a:pPr>
            <a:endParaRPr lang="en-US" sz="2800" dirty="0"/>
          </a:p>
          <a:p>
            <a:pPr marL="274320" indent="-256032" fontAlgn="auto">
              <a:spcAft>
                <a:spcPts val="0"/>
              </a:spcAft>
              <a:buFontTx/>
              <a:buNone/>
              <a:defRPr/>
            </a:pPr>
            <a:endParaRPr lang="en-US" sz="2600" dirty="0" smtClean="0"/>
          </a:p>
        </p:txBody>
      </p:sp>
      <p:sp>
        <p:nvSpPr>
          <p:cNvPr id="1741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EF249-DF92-4714-AF07-B5DF09CEBF57}" type="slidenum">
              <a:rPr lang="en-US"/>
              <a:pPr fontAlgn="base">
                <a:spcBef>
                  <a:spcPct val="0"/>
                </a:spcBef>
                <a:spcAft>
                  <a:spcPct val="0"/>
                </a:spcAft>
              </a:pPr>
              <a:t>3</a:t>
            </a:fld>
            <a:endParaRPr lang="en-US"/>
          </a:p>
        </p:txBody>
      </p:sp>
      <p:pic>
        <p:nvPicPr>
          <p:cNvPr id="17412" name="Picture 5"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Uncertainty of Federal Funding</a:t>
            </a:r>
            <a:endParaRPr lang="en-US" dirty="0"/>
          </a:p>
        </p:txBody>
      </p:sp>
      <p:pic>
        <p:nvPicPr>
          <p:cNvPr id="18434" name="Picture 2"/>
          <p:cNvPicPr>
            <a:picLocks noGrp="1" noChangeAspect="1" noChangeArrowheads="1"/>
          </p:cNvPicPr>
          <p:nvPr>
            <p:ph idx="1"/>
          </p:nvPr>
        </p:nvPicPr>
        <p:blipFill>
          <a:blip r:embed="rId2"/>
          <a:srcRect/>
          <a:stretch>
            <a:fillRect/>
          </a:stretch>
        </p:blipFill>
        <p:spPr>
          <a:xfrm>
            <a:off x="1135063" y="1600200"/>
            <a:ext cx="6873875" cy="4876800"/>
          </a:xfrm>
        </p:spPr>
      </p:pic>
      <p:sp>
        <p:nvSpPr>
          <p:cNvPr id="1843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C6A67F-A0C6-4C38-8CD5-749468A82761}" type="slidenum">
              <a:rPr lang="en-US"/>
              <a:pPr fontAlgn="base">
                <a:spcBef>
                  <a:spcPct val="0"/>
                </a:spcBef>
                <a:spcAft>
                  <a:spcPct val="0"/>
                </a:spcAft>
              </a:pPr>
              <a:t>4</a:t>
            </a:fld>
            <a:endParaRPr lang="en-US"/>
          </a:p>
        </p:txBody>
      </p:sp>
      <p:pic>
        <p:nvPicPr>
          <p:cNvPr id="18436" name="Picture 5"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fontAlgn="auto">
              <a:spcAft>
                <a:spcPts val="0"/>
              </a:spcAft>
              <a:defRPr/>
            </a:pPr>
            <a:r>
              <a:rPr lang="en-US" dirty="0" smtClean="0"/>
              <a:t>Freight Study</a:t>
            </a:r>
            <a:endParaRPr lang="en-US" dirty="0"/>
          </a:p>
        </p:txBody>
      </p:sp>
      <p:sp>
        <p:nvSpPr>
          <p:cNvPr id="19458" name="Content Placeholder 2"/>
          <p:cNvSpPr>
            <a:spLocks noGrp="1"/>
          </p:cNvSpPr>
          <p:nvPr>
            <p:ph idx="1"/>
          </p:nvPr>
        </p:nvSpPr>
        <p:spPr>
          <a:xfrm>
            <a:off x="457200" y="1219200"/>
            <a:ext cx="8229600" cy="4876800"/>
          </a:xfrm>
        </p:spPr>
        <p:txBody>
          <a:bodyPr/>
          <a:lstStyle/>
          <a:p>
            <a:r>
              <a:rPr lang="en-US" sz="2000" smtClean="0"/>
              <a:t>US DOT has identified proposed freight corridors in North Dakota. Can submit comments to US DOT by January 17, 2014. To submit comments, contact Ed Strocko, FHWA Office of Freight Management and Operations, (202) 366–2997, or by email at </a:t>
            </a:r>
            <a:r>
              <a:rPr lang="en-US" sz="2000" i="1" smtClean="0"/>
              <a:t>Ed.Strocko@dot.gov. </a:t>
            </a:r>
            <a:endParaRPr lang="en-US" sz="2000" smtClean="0"/>
          </a:p>
        </p:txBody>
      </p:sp>
      <p:sp>
        <p:nvSpPr>
          <p:cNvPr id="194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1DE2D9-4157-4622-AA43-3DA00121CFC9}" type="slidenum">
              <a:rPr lang="en-US"/>
              <a:pPr fontAlgn="base">
                <a:spcBef>
                  <a:spcPct val="0"/>
                </a:spcBef>
                <a:spcAft>
                  <a:spcPct val="0"/>
                </a:spcAft>
              </a:pPr>
              <a:t>5</a:t>
            </a:fld>
            <a:endParaRPr lang="en-US"/>
          </a:p>
        </p:txBody>
      </p:sp>
      <p:pic>
        <p:nvPicPr>
          <p:cNvPr id="19460" name="Picture 4"/>
          <p:cNvPicPr>
            <a:picLocks noChangeAspect="1"/>
          </p:cNvPicPr>
          <p:nvPr/>
        </p:nvPicPr>
        <p:blipFill>
          <a:blip r:embed="rId2"/>
          <a:srcRect/>
          <a:stretch>
            <a:fillRect/>
          </a:stretch>
        </p:blipFill>
        <p:spPr bwMode="auto">
          <a:xfrm>
            <a:off x="1600200" y="2566988"/>
            <a:ext cx="6391275" cy="4135437"/>
          </a:xfrm>
          <a:prstGeom prst="rect">
            <a:avLst/>
          </a:prstGeom>
          <a:noFill/>
          <a:ln w="9525">
            <a:noFill/>
            <a:miter lim="800000"/>
            <a:headEnd/>
            <a:tailEnd/>
          </a:ln>
        </p:spPr>
      </p:pic>
      <p:pic>
        <p:nvPicPr>
          <p:cNvPr id="19461" name="Picture 5"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fontAlgn="auto">
              <a:spcAft>
                <a:spcPts val="0"/>
              </a:spcAft>
              <a:defRPr/>
            </a:pPr>
            <a:r>
              <a:rPr lang="en-US" dirty="0" smtClean="0"/>
              <a:t>State Funding</a:t>
            </a:r>
            <a:endParaRPr lang="en-US" dirty="0"/>
          </a:p>
        </p:txBody>
      </p:sp>
      <p:sp>
        <p:nvSpPr>
          <p:cNvPr id="4" name="Title 1"/>
          <p:cNvSpPr>
            <a:spLocks noGrp="1"/>
          </p:cNvSpPr>
          <p:nvPr>
            <p:ph idx="1"/>
          </p:nvPr>
        </p:nvSpPr>
        <p:spPr>
          <a:xfrm>
            <a:off x="457200" y="1371600"/>
            <a:ext cx="8229600" cy="4876800"/>
          </a:xfrm>
        </p:spPr>
        <p:txBody>
          <a:bodyPr rtlCol="0">
            <a:normAutofit fontScale="97500"/>
          </a:bodyPr>
          <a:lstStyle/>
          <a:p>
            <a:pPr marL="0" indent="0" fontAlgn="auto">
              <a:spcAft>
                <a:spcPts val="0"/>
              </a:spcAft>
              <a:buFont typeface="Arial" pitchFamily="34" charset="0"/>
              <a:buNone/>
              <a:defRPr/>
            </a:pPr>
            <a:r>
              <a:rPr lang="en-US" sz="3100" b="1" dirty="0" smtClean="0"/>
              <a:t>NDDOT Funding for 2013-15 Biennium</a:t>
            </a:r>
            <a:r>
              <a:rPr lang="en-US" sz="4000" b="1" dirty="0"/>
              <a:t/>
            </a:r>
            <a:br>
              <a:rPr lang="en-US" sz="4000" b="1" dirty="0"/>
            </a:br>
            <a:endParaRPr lang="en-US" sz="4000" b="1" dirty="0"/>
          </a:p>
        </p:txBody>
      </p:sp>
      <p:sp>
        <p:nvSpPr>
          <p:cNvPr id="5" name="Content Placeholder 2"/>
          <p:cNvSpPr txBox="1">
            <a:spLocks/>
          </p:cNvSpPr>
          <p:nvPr/>
        </p:nvSpPr>
        <p:spPr>
          <a:xfrm>
            <a:off x="762000" y="1981200"/>
            <a:ext cx="7467600" cy="44196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Tx/>
              <a:defRPr/>
            </a:pPr>
            <a:r>
              <a:rPr lang="en-US" b="1" dirty="0" smtClean="0"/>
              <a:t> </a:t>
            </a:r>
            <a:r>
              <a:rPr lang="en-US" sz="3200" dirty="0" smtClean="0">
                <a:latin typeface="+mj-lt"/>
              </a:rPr>
              <a:t>Approximately $2.3 billion was appropriated to rebuild and repair state highways, city, county and township roads, bypass routes, bridges and other infrastructure upgrades in every region of the state. </a:t>
            </a:r>
          </a:p>
          <a:p>
            <a:pPr fontAlgn="auto">
              <a:spcAft>
                <a:spcPts val="0"/>
              </a:spcAft>
              <a:buClrTx/>
              <a:defRPr/>
            </a:pPr>
            <a:endParaRPr lang="en-US" sz="900" dirty="0" smtClean="0">
              <a:latin typeface="+mj-lt"/>
            </a:endParaRPr>
          </a:p>
          <a:p>
            <a:pPr fontAlgn="auto">
              <a:spcAft>
                <a:spcPts val="0"/>
              </a:spcAft>
              <a:buClrTx/>
              <a:defRPr/>
            </a:pPr>
            <a:r>
              <a:rPr lang="en-US" sz="3200" dirty="0" smtClean="0">
                <a:latin typeface="+mj-lt"/>
              </a:rPr>
              <a:t>NDDOT has obligated the majority of those funds through our STIP process. </a:t>
            </a:r>
            <a:endParaRPr lang="en-US" sz="3200" dirty="0">
              <a:latin typeface="+mj-lt"/>
            </a:endParaRPr>
          </a:p>
        </p:txBody>
      </p:sp>
      <p:sp>
        <p:nvSpPr>
          <p:cNvPr id="2048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68CD9D-0F55-4055-907C-594911B8434E}" type="slidenum">
              <a:rPr lang="en-US"/>
              <a:pPr fontAlgn="base">
                <a:spcBef>
                  <a:spcPct val="0"/>
                </a:spcBef>
                <a:spcAft>
                  <a:spcPct val="0"/>
                </a:spcAft>
              </a:pPr>
              <a:t>6</a:t>
            </a:fld>
            <a:endParaRPr lang="en-US"/>
          </a:p>
        </p:txBody>
      </p:sp>
      <p:pic>
        <p:nvPicPr>
          <p:cNvPr id="20485" name="Picture 6" descr="nddot-logo-white.png"/>
          <p:cNvPicPr>
            <a:picLocks noChangeAspect="1"/>
          </p:cNvPicPr>
          <p:nvPr/>
        </p:nvPicPr>
        <p:blipFill>
          <a:blip r:embed="rId2"/>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fontAlgn="auto">
              <a:spcAft>
                <a:spcPts val="0"/>
              </a:spcAft>
              <a:defRPr/>
            </a:pPr>
            <a:r>
              <a:rPr lang="en-US" dirty="0" smtClean="0"/>
              <a:t>Transportation Funding</a:t>
            </a:r>
            <a:endParaRPr lang="en-US" dirty="0"/>
          </a:p>
        </p:txBody>
      </p:sp>
      <p:sp>
        <p:nvSpPr>
          <p:cNvPr id="2150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575AED-953D-423E-A82D-D7A442217F3B}" type="slidenum">
              <a:rPr lang="en-US"/>
              <a:pPr fontAlgn="base">
                <a:spcBef>
                  <a:spcPct val="0"/>
                </a:spcBef>
                <a:spcAft>
                  <a:spcPct val="0"/>
                </a:spcAft>
              </a:pPr>
              <a:t>7</a:t>
            </a:fld>
            <a:endParaRPr lang="en-US"/>
          </a:p>
        </p:txBody>
      </p:sp>
      <p:pic>
        <p:nvPicPr>
          <p:cNvPr id="21507" name="Picture 2"/>
          <p:cNvPicPr>
            <a:picLocks noGrp="1" noChangeAspect="1" noChangeArrowheads="1"/>
          </p:cNvPicPr>
          <p:nvPr>
            <p:ph idx="1"/>
          </p:nvPr>
        </p:nvPicPr>
        <p:blipFill>
          <a:blip r:embed="rId2"/>
          <a:srcRect/>
          <a:stretch>
            <a:fillRect/>
          </a:stretch>
        </p:blipFill>
        <p:spPr>
          <a:xfrm>
            <a:off x="685800" y="1905000"/>
            <a:ext cx="7788275" cy="4876800"/>
          </a:xfrm>
        </p:spPr>
      </p:pic>
      <p:sp>
        <p:nvSpPr>
          <p:cNvPr id="21508" name="TextBox 6"/>
          <p:cNvSpPr txBox="1">
            <a:spLocks noChangeArrowheads="1"/>
          </p:cNvSpPr>
          <p:nvPr/>
        </p:nvSpPr>
        <p:spPr bwMode="auto">
          <a:xfrm>
            <a:off x="1863725" y="1703388"/>
            <a:ext cx="5334000" cy="446087"/>
          </a:xfrm>
          <a:prstGeom prst="rect">
            <a:avLst/>
          </a:prstGeom>
          <a:noFill/>
          <a:ln w="9525">
            <a:noFill/>
            <a:miter lim="800000"/>
            <a:headEnd/>
            <a:tailEnd/>
          </a:ln>
        </p:spPr>
        <p:txBody>
          <a:bodyPr>
            <a:spAutoFit/>
          </a:bodyPr>
          <a:lstStyle/>
          <a:p>
            <a:r>
              <a:rPr lang="en-US" sz="1100" b="1" i="1">
                <a:cs typeface="Arial" charset="0"/>
              </a:rPr>
              <a:t>NDDOT Funding for 2013 – 2015 BIENNIUM  (SB 2012, SB 2176, HB 1358)</a:t>
            </a:r>
            <a:endParaRPr lang="en-US" sz="1100" b="1" i="1">
              <a:solidFill>
                <a:srgbClr val="FFC000"/>
              </a:solidFill>
              <a:ea typeface="Times New Roman" pitchFamily="18" charset="0"/>
              <a:cs typeface="Arial" charset="0"/>
            </a:endParaRPr>
          </a:p>
          <a:p>
            <a:endParaRPr lang="en-US" sz="1200" b="1" i="1"/>
          </a:p>
        </p:txBody>
      </p:sp>
      <p:sp>
        <p:nvSpPr>
          <p:cNvPr id="6" name="Rectangle 5"/>
          <p:cNvSpPr/>
          <p:nvPr/>
        </p:nvSpPr>
        <p:spPr>
          <a:xfrm>
            <a:off x="2743200" y="1343025"/>
            <a:ext cx="2838450" cy="369888"/>
          </a:xfrm>
          <a:prstGeom prst="rect">
            <a:avLst/>
          </a:prstGeom>
        </p:spPr>
        <p:txBody>
          <a:bodyPr wrap="none">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n-lt"/>
              </a:rPr>
              <a:t>State &amp; Federal Funding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Historic Construction Program</a:t>
            </a:r>
            <a:endParaRPr lang="en-US" dirty="0"/>
          </a:p>
        </p:txBody>
      </p:sp>
      <p:grpSp>
        <p:nvGrpSpPr>
          <p:cNvPr id="22530" name="Group 3"/>
          <p:cNvGrpSpPr>
            <a:grpSpLocks/>
          </p:cNvGrpSpPr>
          <p:nvPr/>
        </p:nvGrpSpPr>
        <p:grpSpPr bwMode="auto">
          <a:xfrm>
            <a:off x="1274763" y="2506663"/>
            <a:ext cx="6426200" cy="3979862"/>
            <a:chOff x="723900" y="1948136"/>
            <a:chExt cx="7200900" cy="4634785"/>
          </a:xfrm>
        </p:grpSpPr>
        <p:grpSp>
          <p:nvGrpSpPr>
            <p:cNvPr id="22534" name="Group 4"/>
            <p:cNvGrpSpPr>
              <a:grpSpLocks/>
            </p:cNvGrpSpPr>
            <p:nvPr/>
          </p:nvGrpSpPr>
          <p:grpSpPr bwMode="auto">
            <a:xfrm>
              <a:off x="723900" y="1948136"/>
              <a:ext cx="7200900" cy="4634785"/>
              <a:chOff x="914400" y="1194212"/>
              <a:chExt cx="7086600" cy="4292187"/>
            </a:xfrm>
          </p:grpSpPr>
          <p:sp>
            <p:nvSpPr>
              <p:cNvPr id="7" name="Rectangle 6"/>
              <p:cNvSpPr/>
              <p:nvPr/>
            </p:nvSpPr>
            <p:spPr>
              <a:xfrm>
                <a:off x="914400" y="1194212"/>
                <a:ext cx="7086600" cy="4266506"/>
              </a:xfrm>
              <a:prstGeom prst="rect">
                <a:avLst/>
              </a:prstGeom>
              <a:solidFill>
                <a:sysClr val="window" lastClr="FFFFFF"/>
              </a:solidFill>
              <a:ln w="22225" cap="flat" cmpd="sng" algn="ctr">
                <a:solidFill>
                  <a:srgbClr val="AD0101">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Times New Roman"/>
                </a:endParaRPr>
              </a:p>
            </p:txBody>
          </p:sp>
          <p:graphicFrame>
            <p:nvGraphicFramePr>
              <p:cNvPr id="22537" name="Chart 7"/>
              <p:cNvGraphicFramePr>
                <a:graphicFrameLocks/>
              </p:cNvGraphicFramePr>
              <p:nvPr/>
            </p:nvGraphicFramePr>
            <p:xfrm>
              <a:off x="1086972" y="1342208"/>
              <a:ext cx="6589055" cy="4198982"/>
            </p:xfrm>
            <a:graphic>
              <a:graphicData uri="http://schemas.openxmlformats.org/presentationml/2006/ole">
                <p:oleObj spid="_x0000_s22537" r:id="rId3" imgW="5974598" imgH="3889585" progId="Excel.Chart.8">
                  <p:embed/>
                </p:oleObj>
              </a:graphicData>
            </a:graphic>
          </p:graphicFrame>
          <p:sp>
            <p:nvSpPr>
              <p:cNvPr id="9" name="TextBox 8"/>
              <p:cNvSpPr txBox="1"/>
              <p:nvPr/>
            </p:nvSpPr>
            <p:spPr>
              <a:xfrm>
                <a:off x="1828235" y="4058523"/>
                <a:ext cx="763280" cy="275646"/>
              </a:xfrm>
              <a:prstGeom prst="rect">
                <a:avLst/>
              </a:prstGeom>
              <a:solidFill>
                <a:sysClr val="window" lastClr="FFFFFF"/>
              </a:solidFill>
            </p:spPr>
            <p:txBody>
              <a:bodyPr>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$249 M</a:t>
                </a:r>
                <a:endParaRPr lang="en-US" sz="1200" b="1" kern="0" dirty="0">
                  <a:solidFill>
                    <a:prstClr val="black"/>
                  </a:solidFill>
                  <a:latin typeface="Arial" pitchFamily="34" charset="0"/>
                  <a:cs typeface="Arial" pitchFamily="34" charset="0"/>
                </a:endParaRPr>
              </a:p>
            </p:txBody>
          </p:sp>
          <p:sp>
            <p:nvSpPr>
              <p:cNvPr id="10" name="TextBox 9"/>
              <p:cNvSpPr txBox="1"/>
              <p:nvPr/>
            </p:nvSpPr>
            <p:spPr>
              <a:xfrm>
                <a:off x="2666792" y="3938678"/>
                <a:ext cx="761530" cy="277357"/>
              </a:xfrm>
              <a:prstGeom prst="rect">
                <a:avLst/>
              </a:prstGeom>
              <a:solidFill>
                <a:sysClr val="window" lastClr="FFFFFF"/>
              </a:solidFill>
            </p:spPr>
            <p:txBody>
              <a:bodyPr>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$275 M</a:t>
                </a:r>
                <a:endParaRPr lang="en-US" sz="1200" b="1" kern="0" dirty="0">
                  <a:solidFill>
                    <a:prstClr val="black"/>
                  </a:solidFill>
                  <a:latin typeface="Arial" pitchFamily="34" charset="0"/>
                  <a:cs typeface="Arial" pitchFamily="34" charset="0"/>
                </a:endParaRPr>
              </a:p>
            </p:txBody>
          </p:sp>
          <p:sp>
            <p:nvSpPr>
              <p:cNvPr id="11" name="TextBox 10"/>
              <p:cNvSpPr txBox="1"/>
              <p:nvPr/>
            </p:nvSpPr>
            <p:spPr>
              <a:xfrm>
                <a:off x="3484343" y="3889028"/>
                <a:ext cx="838557" cy="277357"/>
              </a:xfrm>
              <a:prstGeom prst="rect">
                <a:avLst/>
              </a:prstGeom>
              <a:noFill/>
            </p:spPr>
            <p:txBody>
              <a:bodyPr>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$319 M</a:t>
                </a:r>
                <a:endParaRPr lang="en-US" sz="1200" b="1" kern="0" dirty="0">
                  <a:solidFill>
                    <a:prstClr val="black"/>
                  </a:solidFill>
                  <a:latin typeface="Arial" pitchFamily="34" charset="0"/>
                  <a:cs typeface="Arial" pitchFamily="34" charset="0"/>
                </a:endParaRPr>
              </a:p>
            </p:txBody>
          </p:sp>
          <p:sp>
            <p:nvSpPr>
              <p:cNvPr id="12" name="TextBox 11"/>
              <p:cNvSpPr txBox="1"/>
              <p:nvPr/>
            </p:nvSpPr>
            <p:spPr>
              <a:xfrm>
                <a:off x="4266879" y="3603110"/>
                <a:ext cx="838558" cy="277357"/>
              </a:xfrm>
              <a:prstGeom prst="rect">
                <a:avLst/>
              </a:prstGeom>
              <a:noFill/>
            </p:spPr>
            <p:txBody>
              <a:bodyPr>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$410 M</a:t>
                </a:r>
                <a:endParaRPr lang="en-US" sz="1200" b="1" kern="0" dirty="0">
                  <a:solidFill>
                    <a:prstClr val="black"/>
                  </a:solidFill>
                  <a:latin typeface="Arial" pitchFamily="34" charset="0"/>
                  <a:cs typeface="Arial" pitchFamily="34" charset="0"/>
                </a:endParaRPr>
              </a:p>
            </p:txBody>
          </p:sp>
          <p:sp>
            <p:nvSpPr>
              <p:cNvPr id="13" name="TextBox 12"/>
              <p:cNvSpPr txBox="1"/>
              <p:nvPr/>
            </p:nvSpPr>
            <p:spPr>
              <a:xfrm>
                <a:off x="5105438" y="2983336"/>
                <a:ext cx="761529" cy="275646"/>
              </a:xfrm>
              <a:prstGeom prst="rect">
                <a:avLst/>
              </a:prstGeom>
              <a:noFill/>
            </p:spPr>
            <p:txBody>
              <a:bodyPr>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$590 M</a:t>
                </a:r>
                <a:endParaRPr lang="en-US" sz="1200" b="1" kern="0" dirty="0">
                  <a:solidFill>
                    <a:prstClr val="black"/>
                  </a:solidFill>
                  <a:latin typeface="Arial" pitchFamily="34" charset="0"/>
                  <a:cs typeface="Arial" pitchFamily="34" charset="0"/>
                </a:endParaRPr>
              </a:p>
            </p:txBody>
          </p:sp>
          <p:sp>
            <p:nvSpPr>
              <p:cNvPr id="14" name="TextBox 13"/>
              <p:cNvSpPr txBox="1"/>
              <p:nvPr/>
            </p:nvSpPr>
            <p:spPr>
              <a:xfrm>
                <a:off x="5943995" y="3096334"/>
                <a:ext cx="761530" cy="277357"/>
              </a:xfrm>
              <a:prstGeom prst="rect">
                <a:avLst/>
              </a:prstGeom>
              <a:solidFill>
                <a:sysClr val="window" lastClr="FFFFFF"/>
              </a:solidFill>
            </p:spPr>
            <p:txBody>
              <a:bodyPr>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$550 M</a:t>
                </a:r>
                <a:endParaRPr lang="en-US" sz="1200" b="1" kern="0" dirty="0">
                  <a:solidFill>
                    <a:prstClr val="black"/>
                  </a:solidFill>
                  <a:latin typeface="Arial" pitchFamily="34" charset="0"/>
                  <a:cs typeface="Arial" pitchFamily="34" charset="0"/>
                </a:endParaRPr>
              </a:p>
            </p:txBody>
          </p:sp>
          <p:sp>
            <p:nvSpPr>
              <p:cNvPr id="15" name="TextBox 14"/>
              <p:cNvSpPr txBox="1"/>
              <p:nvPr/>
            </p:nvSpPr>
            <p:spPr>
              <a:xfrm>
                <a:off x="6705525" y="2134144"/>
                <a:ext cx="838557" cy="275646"/>
              </a:xfrm>
              <a:prstGeom prst="rect">
                <a:avLst/>
              </a:prstGeom>
              <a:solidFill>
                <a:sysClr val="window" lastClr="FFFFFF"/>
              </a:solidFill>
            </p:spPr>
            <p:txBody>
              <a:bodyPr>
                <a:spAutoFit/>
              </a:bodyPr>
              <a:lstStyle/>
              <a:p>
                <a:pPr fontAlgn="auto">
                  <a:spcBef>
                    <a:spcPts val="0"/>
                  </a:spcBef>
                  <a:spcAft>
                    <a:spcPts val="0"/>
                  </a:spcAft>
                  <a:defRPr/>
                </a:pPr>
                <a:r>
                  <a:rPr lang="en-US" sz="1200" b="1" kern="0" dirty="0">
                    <a:solidFill>
                      <a:prstClr val="black"/>
                    </a:solidFill>
                    <a:latin typeface="Arial" pitchFamily="34" charset="0"/>
                    <a:cs typeface="Arial" pitchFamily="34" charset="0"/>
                  </a:rPr>
                  <a:t>$878 M</a:t>
                </a:r>
                <a:endParaRPr lang="en-US" sz="1200" b="1" kern="0" dirty="0">
                  <a:solidFill>
                    <a:prstClr val="black"/>
                  </a:solidFill>
                  <a:latin typeface="Arial" pitchFamily="34" charset="0"/>
                  <a:cs typeface="Arial" pitchFamily="34" charset="0"/>
                </a:endParaRPr>
              </a:p>
            </p:txBody>
          </p:sp>
        </p:grpSp>
        <p:cxnSp>
          <p:nvCxnSpPr>
            <p:cNvPr id="22535" name="Straight Connector 5"/>
            <p:cNvCxnSpPr>
              <a:cxnSpLocks noChangeShapeType="1"/>
            </p:cNvCxnSpPr>
            <p:nvPr/>
          </p:nvCxnSpPr>
          <p:spPr bwMode="auto">
            <a:xfrm>
              <a:off x="7391400" y="2750965"/>
              <a:ext cx="0" cy="3421235"/>
            </a:xfrm>
            <a:prstGeom prst="line">
              <a:avLst/>
            </a:prstGeom>
            <a:noFill/>
            <a:ln w="15875" algn="ctr">
              <a:solidFill>
                <a:srgbClr val="000000"/>
              </a:solidFill>
              <a:round/>
              <a:headEnd/>
              <a:tailEnd/>
            </a:ln>
          </p:spPr>
        </p:cxnSp>
      </p:grpSp>
      <p:sp>
        <p:nvSpPr>
          <p:cNvPr id="22531" name="Rectangle 15"/>
          <p:cNvSpPr>
            <a:spLocks noChangeArrowheads="1"/>
          </p:cNvSpPr>
          <p:nvPr/>
        </p:nvSpPr>
        <p:spPr bwMode="auto">
          <a:xfrm>
            <a:off x="303213" y="1524000"/>
            <a:ext cx="8534400" cy="830263"/>
          </a:xfrm>
          <a:prstGeom prst="rect">
            <a:avLst/>
          </a:prstGeom>
          <a:noFill/>
          <a:ln w="9525">
            <a:noFill/>
            <a:miter lim="800000"/>
            <a:headEnd/>
            <a:tailEnd/>
          </a:ln>
        </p:spPr>
        <p:txBody>
          <a:bodyPr>
            <a:spAutoFit/>
          </a:bodyPr>
          <a:lstStyle/>
          <a:p>
            <a:r>
              <a:rPr lang="en-US" sz="1600">
                <a:cs typeface="Arial" charset="0"/>
              </a:rPr>
              <a:t>Working with our partners – county, city, township and tribal agencies -  the Department will deliver the largest road construction program in state history, over $878 million in projects during 2013. </a:t>
            </a:r>
          </a:p>
        </p:txBody>
      </p:sp>
      <p:sp>
        <p:nvSpPr>
          <p:cNvPr id="22532"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F911BB-DF12-420A-AF85-1D162BAC7EEC}" type="slidenum">
              <a:rPr lang="en-US"/>
              <a:pPr fontAlgn="base">
                <a:spcBef>
                  <a:spcPct val="0"/>
                </a:spcBef>
                <a:spcAft>
                  <a:spcPct val="0"/>
                </a:spcAft>
              </a:pPr>
              <a:t>8</a:t>
            </a:fld>
            <a:endParaRPr lang="en-US"/>
          </a:p>
        </p:txBody>
      </p:sp>
      <p:pic>
        <p:nvPicPr>
          <p:cNvPr id="22533" name="Picture 16" descr="nddot-logo-white.png"/>
          <p:cNvPicPr>
            <a:picLocks noChangeAspect="1"/>
          </p:cNvPicPr>
          <p:nvPr/>
        </p:nvPicPr>
        <p:blipFill>
          <a:blip r:embed="rId4"/>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2013 Construction </a:t>
            </a:r>
            <a:r>
              <a:rPr lang="en-US" dirty="0"/>
              <a:t>P</a:t>
            </a:r>
            <a:r>
              <a:rPr lang="en-US" dirty="0" smtClean="0"/>
              <a:t>rojects</a:t>
            </a:r>
            <a:endParaRPr lang="en-US" dirty="0"/>
          </a:p>
        </p:txBody>
      </p:sp>
      <p:pic>
        <p:nvPicPr>
          <p:cNvPr id="23554" name="Content Placeholder 2"/>
          <p:cNvPicPr>
            <a:picLocks noGrp="1" noChangeAspect="1"/>
          </p:cNvPicPr>
          <p:nvPr>
            <p:ph idx="1"/>
          </p:nvPr>
        </p:nvPicPr>
        <p:blipFill>
          <a:blip r:embed="rId2"/>
          <a:srcRect l="2493" t="8505" r="11903" b="9850"/>
          <a:stretch>
            <a:fillRect/>
          </a:stretch>
        </p:blipFill>
        <p:spPr>
          <a:xfrm>
            <a:off x="609600" y="1447800"/>
            <a:ext cx="7977188" cy="4921250"/>
          </a:xfrm>
        </p:spPr>
      </p:pic>
      <p:sp>
        <p:nvSpPr>
          <p:cNvPr id="23555"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4A57F2-0125-42AA-8990-6AA52B6650DC}" type="slidenum">
              <a:rPr lang="en-US"/>
              <a:pPr fontAlgn="base">
                <a:spcBef>
                  <a:spcPct val="0"/>
                </a:spcBef>
                <a:spcAft>
                  <a:spcPct val="0"/>
                </a:spcAft>
              </a:pPr>
              <a:t>9</a:t>
            </a:fld>
            <a:endParaRPr lang="en-US"/>
          </a:p>
        </p:txBody>
      </p:sp>
      <p:pic>
        <p:nvPicPr>
          <p:cNvPr id="23556" name="Picture 4" descr="nddot-logo-white.png"/>
          <p:cNvPicPr>
            <a:picLocks noChangeAspect="1"/>
          </p:cNvPicPr>
          <p:nvPr/>
        </p:nvPicPr>
        <p:blipFill>
          <a:blip r:embed="rId3"/>
          <a:srcRect/>
          <a:stretch>
            <a:fillRect/>
          </a:stretch>
        </p:blipFill>
        <p:spPr bwMode="auto">
          <a:xfrm>
            <a:off x="0" y="6546850"/>
            <a:ext cx="1143000" cy="3111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1217</TotalTime>
  <Words>682</Words>
  <Application>Microsoft Office PowerPoint</Application>
  <PresentationFormat>On-screen Show (4:3)</PresentationFormat>
  <Paragraphs>162</Paragraphs>
  <Slides>28</Slides>
  <Notes>0</Notes>
  <HiddenSlides>0</HiddenSlides>
  <MMClips>0</MMClips>
  <ScaleCrop>false</ScaleCrop>
  <HeadingPairs>
    <vt:vector size="8" baseType="variant">
      <vt:variant>
        <vt:lpstr>Fonts Used</vt:lpstr>
      </vt:variant>
      <vt:variant>
        <vt:i4>5</vt:i4>
      </vt:variant>
      <vt:variant>
        <vt:lpstr>Design Template</vt:lpstr>
      </vt:variant>
      <vt:variant>
        <vt:i4>5</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Wingdings</vt:lpstr>
      <vt:lpstr>Times New Roman</vt:lpstr>
      <vt:lpstr>Franklin Gothic Book</vt:lpstr>
      <vt:lpstr>Clarity</vt:lpstr>
      <vt:lpstr>Clarity</vt:lpstr>
      <vt:lpstr>Clarity</vt:lpstr>
      <vt:lpstr>Clarity</vt:lpstr>
      <vt:lpstr>Clarity</vt:lpstr>
      <vt:lpstr>Microsoft Excel Chart</vt:lpstr>
      <vt:lpstr>TRE ANNUAL MEETING </vt:lpstr>
      <vt:lpstr>Overview</vt:lpstr>
      <vt:lpstr>Federal Funding</vt:lpstr>
      <vt:lpstr>Uncertainty of Federal Funding</vt:lpstr>
      <vt:lpstr>Freight Study</vt:lpstr>
      <vt:lpstr>State Funding</vt:lpstr>
      <vt:lpstr>Transportation Funding</vt:lpstr>
      <vt:lpstr>Historic Construction Program</vt:lpstr>
      <vt:lpstr>2013 Construction Projects</vt:lpstr>
      <vt:lpstr>2013 projects in oil impact areas</vt:lpstr>
      <vt:lpstr>County Funding</vt:lpstr>
      <vt:lpstr>US Highway 85 Investment</vt:lpstr>
      <vt:lpstr>US 85 between Watford City and Williston</vt:lpstr>
      <vt:lpstr>US 85 Construction Progress</vt:lpstr>
      <vt:lpstr>US 85 Wildlife Crossing</vt:lpstr>
      <vt:lpstr>US 85 Truck Reliever Routes/Bypasses</vt:lpstr>
      <vt:lpstr>Watford City Truck Reliever Route/Bypass</vt:lpstr>
      <vt:lpstr>Alexander Truck Reliever Route/Bypass</vt:lpstr>
      <vt:lpstr>Williston NW Truck Reliever Route/ Bypass</vt:lpstr>
      <vt:lpstr>US 85 Traffic </vt:lpstr>
      <vt:lpstr>Traffic Growth</vt:lpstr>
      <vt:lpstr>Long X Bridge</vt:lpstr>
      <vt:lpstr>Challenges</vt:lpstr>
      <vt:lpstr>Traffic Modeling</vt:lpstr>
      <vt:lpstr>Transportation Planning</vt:lpstr>
      <vt:lpstr>Safety</vt:lpstr>
      <vt:lpstr>Partnership</vt:lpstr>
      <vt:lpstr>Thank you!</vt:lpstr>
    </vt:vector>
  </TitlesOfParts>
  <Company>NDDOT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Jamie R.</dc:creator>
  <cp:lastModifiedBy>Karen Edstrom</cp:lastModifiedBy>
  <cp:revision>48</cp:revision>
  <cp:lastPrinted>2013-11-25T23:01:57Z</cp:lastPrinted>
  <dcterms:created xsi:type="dcterms:W3CDTF">2013-11-18T19:00:25Z</dcterms:created>
  <dcterms:modified xsi:type="dcterms:W3CDTF">2013-12-21T19:37:03Z</dcterms:modified>
</cp:coreProperties>
</file>