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7"/>
  </p:notesMasterIdLst>
  <p:sldIdLst>
    <p:sldId id="256" r:id="rId3"/>
    <p:sldId id="331" r:id="rId4"/>
    <p:sldId id="275" r:id="rId5"/>
    <p:sldId id="272" r:id="rId6"/>
    <p:sldId id="307" r:id="rId7"/>
    <p:sldId id="271" r:id="rId8"/>
    <p:sldId id="281" r:id="rId9"/>
    <p:sldId id="316" r:id="rId10"/>
    <p:sldId id="317" r:id="rId11"/>
    <p:sldId id="312" r:id="rId12"/>
    <p:sldId id="324" r:id="rId13"/>
    <p:sldId id="325" r:id="rId14"/>
    <p:sldId id="326" r:id="rId15"/>
    <p:sldId id="318" r:id="rId16"/>
    <p:sldId id="320" r:id="rId17"/>
    <p:sldId id="323" r:id="rId18"/>
    <p:sldId id="321" r:id="rId19"/>
    <p:sldId id="322" r:id="rId20"/>
    <p:sldId id="327" r:id="rId21"/>
    <p:sldId id="319" r:id="rId22"/>
    <p:sldId id="328" r:id="rId23"/>
    <p:sldId id="329" r:id="rId24"/>
    <p:sldId id="330" r:id="rId25"/>
    <p:sldId id="30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4660"/>
  </p:normalViewPr>
  <p:slideViewPr>
    <p:cSldViewPr>
      <p:cViewPr>
        <p:scale>
          <a:sx n="77" d="100"/>
          <a:sy n="77" d="100"/>
        </p:scale>
        <p:origin x="-1152" y="-174"/>
      </p:cViewPr>
      <p:guideLst>
        <p:guide orient="horz" pos="2160"/>
        <p:guide pos="2880"/>
      </p:guideLst>
    </p:cSldViewPr>
  </p:slideViewPr>
  <p:notesTextViewPr>
    <p:cViewPr>
      <p:scale>
        <a:sx n="1" d="1"/>
        <a:sy n="1" d="1"/>
      </p:scale>
      <p:origin x="0" y="0"/>
    </p:cViewPr>
  </p:notesTextViewPr>
  <p:sorterViewPr>
    <p:cViewPr>
      <p:scale>
        <a:sx n="100" d="100"/>
        <a:sy n="100" d="100"/>
      </p:scale>
      <p:origin x="0" y="78"/>
    </p:cViewPr>
  </p:sorterViewPr>
  <p:gridSpacing cx="93633925" cy="9363392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CFA8DF-FAB0-4EA3-9574-097B04998100}" type="datetimeFigureOut">
              <a:rPr lang="en-US" smtClean="0"/>
              <a:pPr/>
              <a:t>11/26/2013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53D006-60F4-4946-A839-8FF9372DF3BA}" type="slidenum">
              <a:rPr lang="en-US" smtClean="0"/>
              <a:pPr/>
              <a:t>‹#›</a:t>
            </a:fld>
            <a:endParaRPr lang="en-US"/>
          </a:p>
        </p:txBody>
      </p:sp>
    </p:spTree>
    <p:extLst>
      <p:ext uri="{BB962C8B-B14F-4D97-AF65-F5344CB8AC3E}">
        <p14:creationId xmlns:p14="http://schemas.microsoft.com/office/powerpoint/2010/main" xmlns="" val="3200814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CFC7FFB7-7ECF-4512-8B8E-FDB95B9070C4}" type="datetimeFigureOut">
              <a:rPr lang="en-US" smtClean="0"/>
              <a:pPr/>
              <a:t>11/26/2013</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88DB4C47-1C13-47F5-8607-C2049714D32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4C47-1C13-47F5-8607-C2049714D32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4C47-1C13-47F5-8607-C2049714D32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90643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10031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729182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8190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27489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60548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215265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81490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4C47-1C13-47F5-8607-C2049714D326}"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11746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937885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7700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8DB4C47-1C13-47F5-8607-C2049714D326}"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DB4C47-1C13-47F5-8607-C2049714D326}"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8DB4C47-1C13-47F5-8607-C2049714D3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8DB4C47-1C13-47F5-8607-C2049714D326}"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CFC7FFB7-7ECF-4512-8B8E-FDB95B9070C4}" type="datetimeFigureOut">
              <a:rPr lang="en-US" smtClean="0"/>
              <a:pPr/>
              <a:t>11/26/2013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8DB4C47-1C13-47F5-8607-C2049714D32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CFC7FFB7-7ECF-4512-8B8E-FDB95B9070C4}" type="datetimeFigureOut">
              <a:rPr lang="en-US" smtClean="0"/>
              <a:pPr/>
              <a:t>11/26/2013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8DB4C47-1C13-47F5-8607-C2049714D32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CFC7FFB7-7ECF-4512-8B8E-FDB95B9070C4}" type="datetimeFigureOut">
              <a:rPr lang="en-US" smtClean="0"/>
              <a:pPr/>
              <a:t>11/26/2013</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88DB4C47-1C13-47F5-8607-C2049714D326}"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CFC7FFB7-7ECF-4512-8B8E-FDB95B9070C4}" type="datetimeFigureOut">
              <a:rPr lang="en-US" smtClean="0"/>
              <a:pPr/>
              <a:t>11/26/2013</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88DB4C47-1C13-47F5-8607-C2049714D32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FFF20-63D2-433F-83DE-8E851FF0C306}" type="datetimeFigureOut">
              <a:rPr lang="en-US" smtClean="0">
                <a:solidFill>
                  <a:prstClr val="black">
                    <a:tint val="75000"/>
                  </a:prstClr>
                </a:solidFill>
              </a:rPr>
              <a:pPr/>
              <a:t>11/26/2013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AC718-854F-4023-A1B3-9CC4C506FCC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48486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mailto:joe.kiely@portstoplains.com" TargetMode="External"/><Relationship Id="rId7" Type="http://schemas.openxmlformats.org/officeDocument/2006/relationships/image" Target="../media/image32.jpeg"/><Relationship Id="rId2" Type="http://schemas.openxmlformats.org/officeDocument/2006/relationships/image" Target="../media/image30.jpeg"/><Relationship Id="rId1" Type="http://schemas.openxmlformats.org/officeDocument/2006/relationships/slideLayout" Target="../slideLayouts/slideLayout12.xml"/><Relationship Id="rId6" Type="http://schemas.openxmlformats.org/officeDocument/2006/relationships/image" Target="../media/image31.jpeg"/><Relationship Id="rId5" Type="http://schemas.openxmlformats.org/officeDocument/2006/relationships/hyperlink" Target="http://www.ptpblog.com/" TargetMode="External"/><Relationship Id="rId10" Type="http://schemas.openxmlformats.org/officeDocument/2006/relationships/image" Target="../media/image35.jpeg"/><Relationship Id="rId4" Type="http://schemas.openxmlformats.org/officeDocument/2006/relationships/hyperlink" Target="http://www.portstoplains.com/" TargetMode="External"/><Relationship Id="rId9" Type="http://schemas.openxmlformats.org/officeDocument/2006/relationships/image" Target="../media/image3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11.gif"/><Relationship Id="rId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52400" y="152400"/>
            <a:ext cx="8839200" cy="1626088"/>
          </a:xfrm>
          <a:prstGeom prst="rect">
            <a:avLst/>
          </a:prstGeom>
        </p:spPr>
      </p:pic>
      <p:sp>
        <p:nvSpPr>
          <p:cNvPr id="9" name="TextBox 8"/>
          <p:cNvSpPr txBox="1"/>
          <p:nvPr/>
        </p:nvSpPr>
        <p:spPr>
          <a:xfrm>
            <a:off x="34636" y="1778488"/>
            <a:ext cx="8839200" cy="1323439"/>
          </a:xfrm>
          <a:prstGeom prst="rect">
            <a:avLst/>
          </a:prstGeom>
          <a:noFill/>
        </p:spPr>
        <p:txBody>
          <a:bodyPr wrap="square" rtlCol="0">
            <a:spAutoFit/>
          </a:bodyPr>
          <a:lstStyle/>
          <a:p>
            <a:pPr algn="ctr"/>
            <a:r>
              <a:rPr lang="en-US" sz="2800" b="1" dirty="0" smtClean="0">
                <a:solidFill>
                  <a:schemeClr val="bg2">
                    <a:lumMod val="25000"/>
                  </a:schemeClr>
                </a:solidFill>
              </a:rPr>
              <a:t>Theodore Roosevelt Expressway</a:t>
            </a:r>
          </a:p>
          <a:p>
            <a:pPr algn="ctr"/>
            <a:r>
              <a:rPr lang="en-US" sz="2800" b="1" dirty="0" smtClean="0">
                <a:solidFill>
                  <a:schemeClr val="bg2">
                    <a:lumMod val="25000"/>
                  </a:schemeClr>
                </a:solidFill>
              </a:rPr>
              <a:t>Annual Meeting</a:t>
            </a:r>
          </a:p>
          <a:p>
            <a:pPr algn="ctr"/>
            <a:r>
              <a:rPr lang="en-US" sz="2400" b="1" dirty="0" smtClean="0">
                <a:solidFill>
                  <a:schemeClr val="bg2">
                    <a:lumMod val="25000"/>
                  </a:schemeClr>
                </a:solidFill>
              </a:rPr>
              <a:t>Watford City, November 26, 2013</a:t>
            </a:r>
          </a:p>
        </p:txBody>
      </p:sp>
      <p:sp>
        <p:nvSpPr>
          <p:cNvPr id="12" name="TextBox 11"/>
          <p:cNvSpPr txBox="1"/>
          <p:nvPr/>
        </p:nvSpPr>
        <p:spPr>
          <a:xfrm>
            <a:off x="2468903" y="3154683"/>
            <a:ext cx="4724400" cy="1938992"/>
          </a:xfrm>
          <a:prstGeom prst="rect">
            <a:avLst/>
          </a:prstGeom>
          <a:noFill/>
        </p:spPr>
        <p:txBody>
          <a:bodyPr wrap="square" rtlCol="0">
            <a:spAutoFit/>
          </a:bodyPr>
          <a:lstStyle/>
          <a:p>
            <a:pPr algn="ctr"/>
            <a:r>
              <a:rPr lang="en-US" sz="2000" b="1" dirty="0" smtClean="0">
                <a:solidFill>
                  <a:schemeClr val="bg2">
                    <a:lumMod val="25000"/>
                  </a:schemeClr>
                </a:solidFill>
              </a:rPr>
              <a:t>Plenty to Do…</a:t>
            </a:r>
          </a:p>
          <a:p>
            <a:pPr algn="ctr"/>
            <a:r>
              <a:rPr lang="en-US" sz="2000" b="1" dirty="0" smtClean="0">
                <a:solidFill>
                  <a:schemeClr val="bg2">
                    <a:lumMod val="25000"/>
                  </a:schemeClr>
                </a:solidFill>
              </a:rPr>
              <a:t>Amid Growing Opportunities</a:t>
            </a:r>
            <a:endParaRPr lang="en-US" sz="2000" b="1" dirty="0">
              <a:solidFill>
                <a:schemeClr val="bg2">
                  <a:lumMod val="25000"/>
                </a:schemeClr>
              </a:solidFill>
            </a:endParaRPr>
          </a:p>
          <a:p>
            <a:pPr algn="ctr"/>
            <a:endParaRPr lang="en-US" sz="2000" b="1" dirty="0">
              <a:solidFill>
                <a:schemeClr val="bg2">
                  <a:lumMod val="25000"/>
                </a:schemeClr>
              </a:solidFill>
            </a:endParaRPr>
          </a:p>
          <a:p>
            <a:pPr algn="ctr"/>
            <a:r>
              <a:rPr lang="en-US" sz="2000" b="1" dirty="0">
                <a:solidFill>
                  <a:schemeClr val="bg2">
                    <a:lumMod val="25000"/>
                  </a:schemeClr>
                </a:solidFill>
              </a:rPr>
              <a:t>Joe </a:t>
            </a:r>
            <a:r>
              <a:rPr lang="en-US" sz="2000" b="1" dirty="0" smtClean="0">
                <a:solidFill>
                  <a:schemeClr val="bg2">
                    <a:lumMod val="25000"/>
                  </a:schemeClr>
                </a:solidFill>
              </a:rPr>
              <a:t>Kiely</a:t>
            </a:r>
          </a:p>
          <a:p>
            <a:pPr algn="ctr"/>
            <a:r>
              <a:rPr lang="en-US" sz="2000" b="1" dirty="0" smtClean="0">
                <a:solidFill>
                  <a:schemeClr val="bg2">
                    <a:lumMod val="25000"/>
                  </a:schemeClr>
                </a:solidFill>
              </a:rPr>
              <a:t>Vice </a:t>
            </a:r>
            <a:r>
              <a:rPr lang="en-US" sz="2000" b="1" dirty="0">
                <a:solidFill>
                  <a:schemeClr val="bg2">
                    <a:lumMod val="25000"/>
                  </a:schemeClr>
                </a:solidFill>
              </a:rPr>
              <a:t>President of </a:t>
            </a:r>
            <a:r>
              <a:rPr lang="en-US" sz="2000" b="1" dirty="0" smtClean="0">
                <a:solidFill>
                  <a:schemeClr val="bg2">
                    <a:lumMod val="25000"/>
                  </a:schemeClr>
                </a:solidFill>
              </a:rPr>
              <a:t>Operations</a:t>
            </a:r>
          </a:p>
          <a:p>
            <a:pPr algn="ctr"/>
            <a:r>
              <a:rPr lang="en-US" sz="2000" b="1" dirty="0" smtClean="0">
                <a:solidFill>
                  <a:schemeClr val="bg2">
                    <a:lumMod val="25000"/>
                  </a:schemeClr>
                </a:solidFill>
              </a:rPr>
              <a:t>Ports-to-Plains Alliance </a:t>
            </a:r>
            <a:endParaRPr lang="en-US" sz="2000" b="1" dirty="0">
              <a:solidFill>
                <a:schemeClr val="bg2">
                  <a:lumMod val="25000"/>
                </a:schemeClr>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82928" y="5074902"/>
            <a:ext cx="6219825" cy="1647825"/>
          </a:xfrm>
          <a:prstGeom prst="rect">
            <a:avLst/>
          </a:prstGeom>
        </p:spPr>
      </p:pic>
    </p:spTree>
    <p:extLst>
      <p:ext uri="{BB962C8B-B14F-4D97-AF65-F5344CB8AC3E}">
        <p14:creationId xmlns:p14="http://schemas.microsoft.com/office/powerpoint/2010/main" xmlns="" val="16784751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401205"/>
          </a:xfrm>
          <a:prstGeom prst="rect">
            <a:avLst/>
          </a:prstGeom>
          <a:noFill/>
        </p:spPr>
        <p:txBody>
          <a:bodyPr wrap="square" rtlCol="0">
            <a:spAutoFit/>
          </a:bodyPr>
          <a:lstStyle/>
          <a:p>
            <a:r>
              <a:rPr lang="en-US" sz="2400" b="1" dirty="0">
                <a:solidFill>
                  <a:schemeClr val="accent1">
                    <a:lumMod val="50000"/>
                  </a:schemeClr>
                </a:solidFill>
              </a:rPr>
              <a:t>Freight Advisory Committee and State Freight </a:t>
            </a:r>
            <a:r>
              <a:rPr lang="en-US" sz="2400" b="1" dirty="0" smtClean="0">
                <a:solidFill>
                  <a:schemeClr val="accent1">
                    <a:lumMod val="50000"/>
                  </a:schemeClr>
                </a:solidFill>
              </a:rPr>
              <a:t>Plan</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Interim Guidance: October 15, 2012</a:t>
            </a:r>
          </a:p>
          <a:p>
            <a:pPr lvl="1"/>
            <a:endParaRPr lang="en-US" sz="2400" b="1" dirty="0">
              <a:solidFill>
                <a:schemeClr val="accent1">
                  <a:lumMod val="50000"/>
                </a:schemeClr>
              </a:solidFill>
            </a:endParaRPr>
          </a:p>
          <a:p>
            <a:pPr lvl="2"/>
            <a:r>
              <a:rPr lang="en-US" sz="2000" i="1" dirty="0"/>
              <a:t>The Department also strongly encourages all States to establish State Freight Advisory Committees. Such Advisory Committees are an important part of the process needed to develop a thorough State Freight Plan. Bringing together the perspectives and knowledge of public and private partners, including shippers, carriers, and infrastructure owners and operators, is important to developing a quality State Freight Plan. </a:t>
            </a:r>
            <a:endParaRPr lang="en-US" sz="2000" dirty="0"/>
          </a:p>
          <a:p>
            <a:pPr lvl="1"/>
            <a:endParaRPr lang="en-US" sz="2400" b="1" dirty="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8347" y="5257780"/>
            <a:ext cx="2133627" cy="1600220"/>
          </a:xfrm>
          <a:prstGeom prst="rect">
            <a:avLst/>
          </a:prstGeom>
        </p:spPr>
      </p:pic>
    </p:spTree>
    <p:extLst>
      <p:ext uri="{BB962C8B-B14F-4D97-AF65-F5344CB8AC3E}">
        <p14:creationId xmlns:p14="http://schemas.microsoft.com/office/powerpoint/2010/main" xmlns="" val="9874781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801314"/>
          </a:xfrm>
          <a:prstGeom prst="rect">
            <a:avLst/>
          </a:prstGeom>
          <a:noFill/>
        </p:spPr>
        <p:txBody>
          <a:bodyPr wrap="square" rtlCol="0">
            <a:spAutoFit/>
          </a:bodyPr>
          <a:lstStyle/>
          <a:p>
            <a:r>
              <a:rPr lang="en-US" sz="2400" b="1" dirty="0">
                <a:solidFill>
                  <a:schemeClr val="accent1">
                    <a:lumMod val="50000"/>
                  </a:schemeClr>
                </a:solidFill>
              </a:rPr>
              <a:t>Freight Advisory Committee and State Freight </a:t>
            </a:r>
            <a:r>
              <a:rPr lang="en-US" sz="2400" b="1" dirty="0" smtClean="0">
                <a:solidFill>
                  <a:schemeClr val="accent1">
                    <a:lumMod val="50000"/>
                  </a:schemeClr>
                </a:solidFill>
              </a:rPr>
              <a:t>Plan</a:t>
            </a:r>
          </a:p>
          <a:p>
            <a:endParaRPr lang="en-US" sz="1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Status of Freight Advisory Committees</a:t>
            </a:r>
          </a:p>
          <a:p>
            <a:pPr marL="1257300" lvl="2" indent="-342900">
              <a:buFont typeface="Arial" panose="020B0604020202020204" pitchFamily="34" charset="0"/>
              <a:buChar char="•"/>
            </a:pPr>
            <a:r>
              <a:rPr lang="en-US" sz="2000" b="1" dirty="0" smtClean="0">
                <a:solidFill>
                  <a:schemeClr val="accent1">
                    <a:lumMod val="50000"/>
                  </a:schemeClr>
                </a:solidFill>
              </a:rPr>
              <a:t>North Dakota</a:t>
            </a:r>
          </a:p>
          <a:p>
            <a:pPr marL="1714500" lvl="3" indent="-342900">
              <a:buFont typeface="Arial" panose="020B0604020202020204" pitchFamily="34" charset="0"/>
              <a:buChar char="•"/>
            </a:pPr>
            <a:r>
              <a:rPr lang="en-US" sz="2000" b="1" dirty="0" smtClean="0">
                <a:solidFill>
                  <a:schemeClr val="accent1">
                    <a:lumMod val="50000"/>
                  </a:schemeClr>
                </a:solidFill>
              </a:rPr>
              <a:t>No Freight Advisory Committee</a:t>
            </a:r>
          </a:p>
          <a:p>
            <a:pPr marL="1714500" lvl="3" indent="-342900">
              <a:buFont typeface="Arial" panose="020B0604020202020204" pitchFamily="34" charset="0"/>
              <a:buChar char="•"/>
            </a:pPr>
            <a:r>
              <a:rPr lang="en-US" sz="2000" b="1" dirty="0" smtClean="0">
                <a:solidFill>
                  <a:schemeClr val="accent1">
                    <a:lumMod val="50000"/>
                  </a:schemeClr>
                </a:solidFill>
              </a:rPr>
              <a:t>State Rail Plan in Place</a:t>
            </a:r>
          </a:p>
          <a:p>
            <a:pPr marL="1714500" lvl="3" indent="-342900">
              <a:buFont typeface="Arial" panose="020B0604020202020204" pitchFamily="34" charset="0"/>
              <a:buChar char="•"/>
            </a:pPr>
            <a:r>
              <a:rPr lang="en-US" sz="2000" b="1" dirty="0">
                <a:solidFill>
                  <a:schemeClr val="accent1">
                    <a:lumMod val="50000"/>
                  </a:schemeClr>
                </a:solidFill>
              </a:rPr>
              <a:t>North Dakota Strategic Freight Planning Analysis -Phase II: 2006-2008 </a:t>
            </a:r>
            <a:endParaRPr lang="en-US" sz="2000" b="1" dirty="0" smtClean="0">
              <a:solidFill>
                <a:schemeClr val="accent1">
                  <a:lumMod val="50000"/>
                </a:schemeClr>
              </a:solidFill>
            </a:endParaRPr>
          </a:p>
          <a:p>
            <a:pPr marL="1714500" lvl="3" indent="-342900">
              <a:buFont typeface="Arial" panose="020B0604020202020204" pitchFamily="34" charset="0"/>
              <a:buChar char="•"/>
            </a:pPr>
            <a:r>
              <a:rPr lang="en-US" sz="2000" b="1" dirty="0">
                <a:solidFill>
                  <a:schemeClr val="accent1">
                    <a:lumMod val="50000"/>
                  </a:schemeClr>
                </a:solidFill>
              </a:rPr>
              <a:t>Statewide </a:t>
            </a:r>
            <a:r>
              <a:rPr lang="en-US" sz="2000" b="1" dirty="0" smtClean="0">
                <a:solidFill>
                  <a:schemeClr val="accent1">
                    <a:lumMod val="50000"/>
                  </a:schemeClr>
                </a:solidFill>
              </a:rPr>
              <a:t>Strategic Transportation </a:t>
            </a:r>
            <a:r>
              <a:rPr lang="en-US" sz="2000" b="1" dirty="0">
                <a:solidFill>
                  <a:schemeClr val="accent1">
                    <a:lumMod val="50000"/>
                  </a:schemeClr>
                </a:solidFill>
              </a:rPr>
              <a:t>Plan</a:t>
            </a:r>
            <a:endParaRPr lang="en-US" sz="2000" b="1" dirty="0" smtClean="0">
              <a:solidFill>
                <a:schemeClr val="accent1">
                  <a:lumMod val="50000"/>
                </a:schemeClr>
              </a:solidFill>
            </a:endParaRPr>
          </a:p>
          <a:p>
            <a:pPr marL="1257300" lvl="2" indent="-342900">
              <a:buFont typeface="Arial" panose="020B0604020202020204" pitchFamily="34" charset="0"/>
              <a:buChar char="•"/>
            </a:pPr>
            <a:r>
              <a:rPr lang="en-US" sz="2000" b="1" dirty="0" smtClean="0">
                <a:solidFill>
                  <a:schemeClr val="accent1">
                    <a:lumMod val="50000"/>
                  </a:schemeClr>
                </a:solidFill>
              </a:rPr>
              <a:t>South Dakota</a:t>
            </a:r>
          </a:p>
          <a:p>
            <a:pPr marL="1714500" lvl="3" indent="-342900">
              <a:buFont typeface="Arial" panose="020B0604020202020204" pitchFamily="34" charset="0"/>
              <a:buChar char="•"/>
            </a:pPr>
            <a:r>
              <a:rPr lang="en-US" sz="2000" b="1" dirty="0" smtClean="0">
                <a:solidFill>
                  <a:schemeClr val="accent1">
                    <a:lumMod val="50000"/>
                  </a:schemeClr>
                </a:solidFill>
              </a:rPr>
              <a:t>No Freight Advisory Committee</a:t>
            </a:r>
          </a:p>
          <a:p>
            <a:pPr marL="1714500" lvl="3" indent="-342900">
              <a:buFont typeface="Arial" panose="020B0604020202020204" pitchFamily="34" charset="0"/>
              <a:buChar char="•"/>
            </a:pPr>
            <a:r>
              <a:rPr lang="en-US" sz="2000" b="1" dirty="0" smtClean="0">
                <a:solidFill>
                  <a:schemeClr val="accent1">
                    <a:lumMod val="50000"/>
                  </a:schemeClr>
                </a:solidFill>
              </a:rPr>
              <a:t>State Rail Plan in Process</a:t>
            </a:r>
          </a:p>
          <a:p>
            <a:pPr marL="1714500" lvl="3" indent="-342900">
              <a:buFont typeface="Arial" panose="020B0604020202020204" pitchFamily="34" charset="0"/>
              <a:buChar char="•"/>
            </a:pPr>
            <a:r>
              <a:rPr lang="en-US" sz="2000" b="1" dirty="0" smtClean="0">
                <a:solidFill>
                  <a:schemeClr val="accent1">
                    <a:lumMod val="50000"/>
                  </a:schemeClr>
                </a:solidFill>
              </a:rPr>
              <a:t>Statewide Long Range Transportation Plan</a:t>
            </a:r>
          </a:p>
          <a:p>
            <a:pPr marL="1714500" lvl="3" indent="-342900">
              <a:buFont typeface="Arial" panose="020B0604020202020204" pitchFamily="34" charset="0"/>
              <a:buChar char="•"/>
            </a:pPr>
            <a:r>
              <a:rPr lang="en-US" sz="2000" b="1" dirty="0" smtClean="0">
                <a:solidFill>
                  <a:schemeClr val="accent1">
                    <a:lumMod val="50000"/>
                  </a:schemeClr>
                </a:solidFill>
              </a:rPr>
              <a:t>No State Freight Plan</a:t>
            </a:r>
          </a:p>
          <a:p>
            <a:pPr lvl="1"/>
            <a:endParaRPr lang="en-US" sz="2400" b="1" dirty="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217902" y="4656474"/>
            <a:ext cx="2926098" cy="2194574"/>
          </a:xfrm>
          <a:prstGeom prst="rect">
            <a:avLst/>
          </a:prstGeom>
        </p:spPr>
      </p:pic>
    </p:spTree>
    <p:extLst>
      <p:ext uri="{BB962C8B-B14F-4D97-AF65-F5344CB8AC3E}">
        <p14:creationId xmlns:p14="http://schemas.microsoft.com/office/powerpoint/2010/main" xmlns="" val="2838143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3262432"/>
          </a:xfrm>
          <a:prstGeom prst="rect">
            <a:avLst/>
          </a:prstGeom>
          <a:noFill/>
        </p:spPr>
        <p:txBody>
          <a:bodyPr wrap="square" rtlCol="0">
            <a:spAutoFit/>
          </a:bodyPr>
          <a:lstStyle/>
          <a:p>
            <a:r>
              <a:rPr lang="en-US" sz="2400" b="1" dirty="0">
                <a:solidFill>
                  <a:schemeClr val="accent1">
                    <a:lumMod val="50000"/>
                  </a:schemeClr>
                </a:solidFill>
              </a:rPr>
              <a:t>Freight Advisory Committee and State Freight </a:t>
            </a:r>
            <a:r>
              <a:rPr lang="en-US" sz="2400" b="1" dirty="0" smtClean="0">
                <a:solidFill>
                  <a:schemeClr val="accent1">
                    <a:lumMod val="50000"/>
                  </a:schemeClr>
                </a:solidFill>
              </a:rPr>
              <a:t>Plan</a:t>
            </a:r>
          </a:p>
          <a:p>
            <a:endParaRPr lang="en-US" sz="1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Status of Freight Advisory Committees</a:t>
            </a:r>
          </a:p>
          <a:p>
            <a:pPr marL="1257300" lvl="2" indent="-342900">
              <a:buFont typeface="Arial" panose="020B0604020202020204" pitchFamily="34" charset="0"/>
              <a:buChar char="•"/>
            </a:pPr>
            <a:r>
              <a:rPr lang="en-US" sz="2000" b="1" dirty="0" smtClean="0">
                <a:solidFill>
                  <a:schemeClr val="accent1">
                    <a:lumMod val="50000"/>
                  </a:schemeClr>
                </a:solidFill>
              </a:rPr>
              <a:t>Montana</a:t>
            </a:r>
          </a:p>
          <a:p>
            <a:pPr marL="1714500" lvl="3" indent="-342900">
              <a:buFont typeface="Arial" panose="020B0604020202020204" pitchFamily="34" charset="0"/>
              <a:buChar char="•"/>
            </a:pPr>
            <a:r>
              <a:rPr lang="en-US" sz="2000" b="1" dirty="0" smtClean="0">
                <a:solidFill>
                  <a:schemeClr val="accent1">
                    <a:lumMod val="50000"/>
                  </a:schemeClr>
                </a:solidFill>
              </a:rPr>
              <a:t>No Freight Advisory </a:t>
            </a:r>
            <a:r>
              <a:rPr lang="en-US" sz="2000" b="1" dirty="0" smtClean="0">
                <a:solidFill>
                  <a:schemeClr val="accent4">
                    <a:lumMod val="75000"/>
                  </a:schemeClr>
                </a:solidFill>
              </a:rPr>
              <a:t>Committee</a:t>
            </a:r>
          </a:p>
          <a:p>
            <a:pPr marL="1714500" lvl="3" indent="-342900">
              <a:buFont typeface="Arial" panose="020B0604020202020204" pitchFamily="34" charset="0"/>
              <a:buChar char="•"/>
            </a:pPr>
            <a:r>
              <a:rPr lang="en-US" sz="2000" b="1" dirty="0" smtClean="0">
                <a:solidFill>
                  <a:schemeClr val="accent4">
                    <a:lumMod val="75000"/>
                  </a:schemeClr>
                </a:solidFill>
              </a:rPr>
              <a:t>Department </a:t>
            </a:r>
            <a:r>
              <a:rPr lang="en-US" sz="2000" b="1" dirty="0">
                <a:solidFill>
                  <a:schemeClr val="accent4">
                    <a:lumMod val="75000"/>
                  </a:schemeClr>
                </a:solidFill>
              </a:rPr>
              <a:t>of Transportation Director Mike </a:t>
            </a:r>
            <a:r>
              <a:rPr lang="en-US" sz="2000" b="1" dirty="0" err="1" smtClean="0">
                <a:solidFill>
                  <a:schemeClr val="accent4">
                    <a:lumMod val="75000"/>
                  </a:schemeClr>
                </a:solidFill>
              </a:rPr>
              <a:t>Tooley</a:t>
            </a:r>
            <a:r>
              <a:rPr lang="en-US" sz="2000" b="1" dirty="0" smtClean="0">
                <a:solidFill>
                  <a:schemeClr val="accent4">
                    <a:lumMod val="75000"/>
                  </a:schemeClr>
                </a:solidFill>
              </a:rPr>
              <a:t> serves on National Freight Advisory Committee</a:t>
            </a:r>
          </a:p>
          <a:p>
            <a:pPr marL="1714500" lvl="3" indent="-342900">
              <a:buFont typeface="Arial" panose="020B0604020202020204" pitchFamily="34" charset="0"/>
              <a:buChar char="•"/>
            </a:pPr>
            <a:r>
              <a:rPr lang="en-US" sz="2000" b="1" dirty="0" smtClean="0">
                <a:solidFill>
                  <a:schemeClr val="accent4">
                    <a:lumMod val="75000"/>
                  </a:schemeClr>
                </a:solidFill>
              </a:rPr>
              <a:t>State Rail Plan in Place</a:t>
            </a:r>
          </a:p>
          <a:p>
            <a:pPr marL="1714500" lvl="3" indent="-342900">
              <a:buFont typeface="Arial" panose="020B0604020202020204" pitchFamily="34" charset="0"/>
              <a:buChar char="•"/>
            </a:pPr>
            <a:r>
              <a:rPr lang="en-US" sz="2000" b="1" dirty="0" smtClean="0">
                <a:solidFill>
                  <a:schemeClr val="accent4">
                    <a:lumMod val="75000"/>
                  </a:schemeClr>
                </a:solidFill>
              </a:rPr>
              <a:t>No State Freight Plan</a:t>
            </a:r>
            <a:endParaRPr lang="en-US" sz="2000" b="1" dirty="0">
              <a:solidFill>
                <a:schemeClr val="accent4">
                  <a:lumMod val="75000"/>
                </a:schemeClr>
              </a:solidFill>
            </a:endParaRPr>
          </a:p>
          <a:p>
            <a:pPr lvl="1"/>
            <a:endParaRPr lang="en-US" sz="2400" b="1" dirty="0">
              <a:solidFill>
                <a:schemeClr val="accent1">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2489205" y="3611878"/>
            <a:ext cx="4165590" cy="3124193"/>
          </a:xfrm>
          <a:prstGeom prst="rect">
            <a:avLst/>
          </a:prstGeom>
        </p:spPr>
      </p:pic>
    </p:spTree>
    <p:extLst>
      <p:ext uri="{BB962C8B-B14F-4D97-AF65-F5344CB8AC3E}">
        <p14:creationId xmlns:p14="http://schemas.microsoft.com/office/powerpoint/2010/main" xmlns="" val="11895108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001095"/>
          </a:xfrm>
          <a:prstGeom prst="rect">
            <a:avLst/>
          </a:prstGeom>
          <a:noFill/>
        </p:spPr>
        <p:txBody>
          <a:bodyPr wrap="square" rtlCol="0">
            <a:spAutoFit/>
          </a:bodyPr>
          <a:lstStyle/>
          <a:p>
            <a:r>
              <a:rPr lang="en-US" sz="2400" b="1" dirty="0">
                <a:solidFill>
                  <a:schemeClr val="accent1">
                    <a:lumMod val="50000"/>
                  </a:schemeClr>
                </a:solidFill>
              </a:rPr>
              <a:t>Freight Advisory Committee and State Freight </a:t>
            </a:r>
            <a:r>
              <a:rPr lang="en-US" sz="2400" b="1" dirty="0" smtClean="0">
                <a:solidFill>
                  <a:schemeClr val="accent1">
                    <a:lumMod val="50000"/>
                  </a:schemeClr>
                </a:solidFill>
              </a:rPr>
              <a:t>Plan</a:t>
            </a:r>
          </a:p>
          <a:p>
            <a:endParaRPr lang="en-US" sz="1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Suggested Action Items</a:t>
            </a:r>
          </a:p>
          <a:p>
            <a:pPr marL="800100" lvl="1" indent="-342900">
              <a:buFont typeface="Arial" panose="020B0604020202020204" pitchFamily="34" charset="0"/>
              <a:buChar char="•"/>
            </a:pPr>
            <a:endParaRPr lang="en-US" sz="2400" b="1" dirty="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Encourage State DOTs to develop State Freight Advisory Committees per MAP-21</a:t>
            </a:r>
          </a:p>
          <a:p>
            <a:pPr marL="1257300" lvl="2" indent="-342900">
              <a:buFont typeface="Arial" panose="020B0604020202020204" pitchFamily="34" charset="0"/>
              <a:buChar char="•"/>
            </a:pPr>
            <a:endParaRPr lang="en-US" sz="2400" b="1" dirty="0" smtClean="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Encourage development of a State Freight Plan per MAP-21</a:t>
            </a:r>
          </a:p>
          <a:p>
            <a:pPr marL="1257300" lvl="2" indent="-342900">
              <a:buFont typeface="Arial" panose="020B0604020202020204" pitchFamily="34" charset="0"/>
              <a:buChar char="•"/>
            </a:pPr>
            <a:endParaRPr lang="en-US" sz="2400" b="1" dirty="0" smtClean="0">
              <a:solidFill>
                <a:schemeClr val="accent1">
                  <a:lumMod val="50000"/>
                </a:schemeClr>
              </a:solidFill>
            </a:endParaRPr>
          </a:p>
          <a:p>
            <a:pPr lvl="1"/>
            <a:endParaRPr lang="en-US" sz="2400" b="1" dirty="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3860" y="4986528"/>
            <a:ext cx="3950208" cy="1871472"/>
          </a:xfrm>
          <a:prstGeom prst="rect">
            <a:avLst/>
          </a:prstGeom>
        </p:spPr>
      </p:pic>
    </p:spTree>
    <p:extLst>
      <p:ext uri="{BB962C8B-B14F-4D97-AF65-F5344CB8AC3E}">
        <p14:creationId xmlns:p14="http://schemas.microsoft.com/office/powerpoint/2010/main" xmlns="" val="31205227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2800767"/>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Guidance: November 19, 2013</a:t>
            </a:r>
          </a:p>
          <a:p>
            <a:pPr lvl="1"/>
            <a:endParaRPr lang="en-US" sz="2400" b="1" dirty="0">
              <a:solidFill>
                <a:schemeClr val="accent1">
                  <a:lumMod val="50000"/>
                </a:schemeClr>
              </a:solidFill>
            </a:endParaRPr>
          </a:p>
          <a:p>
            <a:pPr lvl="2"/>
            <a:r>
              <a:rPr lang="en-US" sz="2000" i="1" dirty="0"/>
              <a:t>DOT seeks comments on the routes identified in the draft initial highway PFN of 26,966 miles, including the specific identification of roadways that freight partners and stakeholders believe should be included or removed. </a:t>
            </a:r>
            <a:endParaRPr lang="en-US" sz="2400" b="1" dirty="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1641933" y="3429000"/>
            <a:ext cx="5860134" cy="3291804"/>
          </a:xfrm>
          <a:prstGeom prst="rect">
            <a:avLst/>
          </a:prstGeom>
        </p:spPr>
      </p:pic>
    </p:spTree>
    <p:extLst>
      <p:ext uri="{BB962C8B-B14F-4D97-AF65-F5344CB8AC3E}">
        <p14:creationId xmlns:p14="http://schemas.microsoft.com/office/powerpoint/2010/main" xmlns="" val="134310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61665"/>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 – United States</a:t>
            </a:r>
            <a:endParaRPr lang="en-US" sz="2400" b="1" dirty="0">
              <a:solidFill>
                <a:schemeClr val="accent1">
                  <a:lumMod val="50000"/>
                </a:schemeClr>
              </a:solidFill>
            </a:endParaRPr>
          </a:p>
        </p:txBody>
      </p:sp>
      <p:pic>
        <p:nvPicPr>
          <p:cNvPr id="4099" name="Picture 3"/>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207939" y="1143025"/>
            <a:ext cx="8728122" cy="54644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36283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61665"/>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 – North Dakota</a:t>
            </a:r>
            <a:r>
              <a:rPr lang="en-US" sz="2000" i="1" dirty="0" smtClean="0"/>
              <a:t> </a:t>
            </a:r>
            <a:endParaRPr lang="en-US" sz="2400" b="1" dirty="0">
              <a:solidFill>
                <a:schemeClr val="accent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15898" y="1181099"/>
            <a:ext cx="8845173" cy="562657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33951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61665"/>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 – </a:t>
            </a:r>
            <a:r>
              <a:rPr lang="en-US" sz="2400" b="1" dirty="0">
                <a:solidFill>
                  <a:schemeClr val="accent1">
                    <a:lumMod val="50000"/>
                  </a:schemeClr>
                </a:solidFill>
              </a:rPr>
              <a:t>S</a:t>
            </a:r>
            <a:r>
              <a:rPr lang="en-US" sz="2400" b="1" dirty="0" smtClean="0">
                <a:solidFill>
                  <a:schemeClr val="accent1">
                    <a:lumMod val="50000"/>
                  </a:schemeClr>
                </a:solidFill>
              </a:rPr>
              <a:t>outh Dakota</a:t>
            </a:r>
            <a:r>
              <a:rPr lang="en-US" sz="2000" i="1" dirty="0" smtClean="0"/>
              <a:t> </a:t>
            </a:r>
            <a:endParaRPr lang="en-US" sz="2400" b="1" dirty="0">
              <a:solidFill>
                <a:schemeClr val="accent1">
                  <a:lumMod val="50000"/>
                </a:schemeClr>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82928" y="1051586"/>
            <a:ext cx="8788415" cy="580641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626468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461665"/>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 - Montana</a:t>
            </a:r>
            <a:r>
              <a:rPr lang="en-US" sz="2000" i="1" dirty="0" smtClean="0"/>
              <a:t> </a:t>
            </a:r>
            <a:endParaRPr lang="en-US" sz="2400" b="1" dirty="0">
              <a:solidFill>
                <a:schemeClr val="accent1">
                  <a:lumMod val="50000"/>
                </a:schemeClr>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50461" y="1143025"/>
            <a:ext cx="8843078" cy="534921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510400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1" y="594391"/>
            <a:ext cx="8495536" cy="3046988"/>
          </a:xfrm>
          <a:prstGeom prst="rect">
            <a:avLst/>
          </a:prstGeom>
          <a:noFill/>
        </p:spPr>
        <p:txBody>
          <a:bodyPr wrap="square" rtlCol="0">
            <a:spAutoFit/>
          </a:bodyPr>
          <a:lstStyle/>
          <a:p>
            <a:r>
              <a:rPr lang="en-US" sz="2400" b="1" dirty="0">
                <a:solidFill>
                  <a:schemeClr val="accent1">
                    <a:lumMod val="50000"/>
                  </a:schemeClr>
                </a:solidFill>
              </a:rPr>
              <a:t>Primary Freight </a:t>
            </a:r>
            <a:r>
              <a:rPr lang="en-US" sz="2400" b="1" dirty="0" smtClean="0">
                <a:solidFill>
                  <a:schemeClr val="accent1">
                    <a:lumMod val="50000"/>
                  </a:schemeClr>
                </a:solidFill>
              </a:rPr>
              <a:t>Network (PFN)</a:t>
            </a:r>
          </a:p>
          <a:p>
            <a:endParaRPr lang="en-US" sz="2400" b="1" dirty="0">
              <a:solidFill>
                <a:schemeClr val="accent1">
                  <a:lumMod val="50000"/>
                </a:schemeClr>
              </a:solidFill>
            </a:endParaRPr>
          </a:p>
          <a:p>
            <a:pPr marL="800100" lvl="2" indent="-342900">
              <a:buFont typeface="Arial" panose="020B0604020202020204" pitchFamily="34" charset="0"/>
              <a:buChar char="•"/>
            </a:pPr>
            <a:r>
              <a:rPr lang="en-US" sz="2400" b="1" dirty="0" smtClean="0">
                <a:solidFill>
                  <a:schemeClr val="accent1">
                    <a:lumMod val="50000"/>
                  </a:schemeClr>
                </a:solidFill>
              </a:rPr>
              <a:t> </a:t>
            </a:r>
            <a:r>
              <a:rPr lang="en-US" sz="2000" i="1" dirty="0" smtClean="0"/>
              <a:t> </a:t>
            </a:r>
            <a:r>
              <a:rPr lang="en-US" sz="2400" b="1" dirty="0">
                <a:solidFill>
                  <a:schemeClr val="accent1">
                    <a:lumMod val="50000"/>
                  </a:schemeClr>
                </a:solidFill>
              </a:rPr>
              <a:t>Suggested Action </a:t>
            </a:r>
            <a:r>
              <a:rPr lang="en-US" sz="2400" b="1" dirty="0" smtClean="0">
                <a:solidFill>
                  <a:schemeClr val="accent1">
                    <a:lumMod val="50000"/>
                  </a:schemeClr>
                </a:solidFill>
              </a:rPr>
              <a:t>Items</a:t>
            </a:r>
          </a:p>
          <a:p>
            <a:pPr marL="800100" lvl="2" indent="-342900">
              <a:buFont typeface="Arial" panose="020B0604020202020204" pitchFamily="34" charset="0"/>
              <a:buChar char="•"/>
            </a:pPr>
            <a:endParaRPr lang="en-US" sz="2400" b="1" dirty="0" smtClean="0">
              <a:solidFill>
                <a:schemeClr val="accent1">
                  <a:lumMod val="50000"/>
                </a:schemeClr>
              </a:solidFill>
            </a:endParaRPr>
          </a:p>
          <a:p>
            <a:pPr marL="1257300" lvl="3" indent="-342900">
              <a:buFont typeface="Arial" panose="020B0604020202020204" pitchFamily="34" charset="0"/>
              <a:buChar char="•"/>
            </a:pPr>
            <a:r>
              <a:rPr lang="en-US" sz="2400" b="1" dirty="0" smtClean="0">
                <a:solidFill>
                  <a:schemeClr val="accent1">
                    <a:lumMod val="50000"/>
                  </a:schemeClr>
                </a:solidFill>
              </a:rPr>
              <a:t>Determine DOT response to 27K PFN and support that Response</a:t>
            </a:r>
          </a:p>
          <a:p>
            <a:pPr marL="1257300" lvl="3" indent="-342900">
              <a:buFont typeface="Arial" panose="020B0604020202020204" pitchFamily="34" charset="0"/>
              <a:buChar char="•"/>
            </a:pPr>
            <a:endParaRPr lang="en-US" sz="2400" b="1" dirty="0">
              <a:solidFill>
                <a:schemeClr val="accent1">
                  <a:lumMod val="50000"/>
                </a:schemeClr>
              </a:solidFill>
            </a:endParaRPr>
          </a:p>
          <a:p>
            <a:pPr marL="342900" indent="-342900">
              <a:buFont typeface="Arial" panose="020B0604020202020204" pitchFamily="34" charset="0"/>
              <a:buChar char="•"/>
            </a:pPr>
            <a:endParaRPr lang="en-US" sz="2400" b="1" dirty="0">
              <a:solidFill>
                <a:schemeClr val="accent1">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5577830" y="2609919"/>
            <a:ext cx="2891302" cy="4023347"/>
          </a:xfrm>
          <a:prstGeom prst="rect">
            <a:avLst/>
          </a:prstGeom>
        </p:spPr>
      </p:pic>
    </p:spTree>
    <p:extLst>
      <p:ext uri="{BB962C8B-B14F-4D97-AF65-F5344CB8AC3E}">
        <p14:creationId xmlns:p14="http://schemas.microsoft.com/office/powerpoint/2010/main" xmlns="" val="601974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242106" y="923147"/>
            <a:ext cx="8536088" cy="3965845"/>
          </a:xfrm>
          <a:prstGeom prst="rect">
            <a:avLst/>
          </a:prstGeom>
        </p:spPr>
      </p:pic>
    </p:spTree>
    <p:extLst>
      <p:ext uri="{BB962C8B-B14F-4D97-AF65-F5344CB8AC3E}">
        <p14:creationId xmlns:p14="http://schemas.microsoft.com/office/powerpoint/2010/main" xmlns="" val="8625004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0" y="594391"/>
            <a:ext cx="9135659" cy="4693593"/>
          </a:xfrm>
          <a:prstGeom prst="rect">
            <a:avLst/>
          </a:prstGeom>
          <a:noFill/>
        </p:spPr>
        <p:txBody>
          <a:bodyPr wrap="square" rtlCol="0">
            <a:spAutoFit/>
          </a:bodyPr>
          <a:lstStyle/>
          <a:p>
            <a:r>
              <a:rPr lang="en-US" sz="2400" b="1" dirty="0" smtClean="0">
                <a:solidFill>
                  <a:schemeClr val="accent1">
                    <a:lumMod val="50000"/>
                  </a:schemeClr>
                </a:solidFill>
              </a:rPr>
              <a:t>Critical Rural Freight Corridors (CRFC)</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Guidance: November 19, 2013</a:t>
            </a:r>
          </a:p>
          <a:p>
            <a:pPr lvl="1"/>
            <a:endParaRPr lang="en-US" sz="1100" b="1" dirty="0">
              <a:solidFill>
                <a:schemeClr val="accent1">
                  <a:lumMod val="50000"/>
                </a:schemeClr>
              </a:solidFill>
            </a:endParaRPr>
          </a:p>
          <a:p>
            <a:pPr lvl="2"/>
            <a:r>
              <a:rPr lang="en-US" i="1" dirty="0"/>
              <a:t>MAP-21 provides that a State may designate a road within the borders of the State as a CRFC if the road is a rural principal arterial roadway, and: </a:t>
            </a:r>
          </a:p>
          <a:p>
            <a:pPr marL="1257300" lvl="2" indent="-342900">
              <a:buFont typeface="Arial" panose="020B0604020202020204" pitchFamily="34" charset="0"/>
              <a:buChar char="•"/>
            </a:pPr>
            <a:r>
              <a:rPr lang="en-US" i="1" dirty="0" smtClean="0"/>
              <a:t>has </a:t>
            </a:r>
            <a:r>
              <a:rPr lang="en-US" i="1" dirty="0"/>
              <a:t>at least 25 percent of the AADTT of the road measured in passenger vehicle equivalent units from trucks (FHWA vehicle class 8 to 13); or</a:t>
            </a:r>
          </a:p>
          <a:p>
            <a:pPr marL="1257300" lvl="2" indent="-342900">
              <a:buFont typeface="Arial" panose="020B0604020202020204" pitchFamily="34" charset="0"/>
              <a:buChar char="•"/>
            </a:pPr>
            <a:r>
              <a:rPr lang="en-US" i="1" dirty="0" smtClean="0"/>
              <a:t>provides </a:t>
            </a:r>
            <a:r>
              <a:rPr lang="en-US" i="1" dirty="0"/>
              <a:t>access to energy exploration, development, installation or production areas; or</a:t>
            </a:r>
          </a:p>
          <a:p>
            <a:pPr marL="1257300" lvl="2" indent="-342900">
              <a:buFont typeface="Arial" panose="020B0604020202020204" pitchFamily="34" charset="0"/>
              <a:buChar char="•"/>
            </a:pPr>
            <a:r>
              <a:rPr lang="en-US" i="1" dirty="0" smtClean="0"/>
              <a:t>connects </a:t>
            </a:r>
            <a:r>
              <a:rPr lang="en-US" i="1" dirty="0"/>
              <a:t>the highway PFN, a roadway described above, or the Interstate System to facilities that handle more than 50,000 20-foot equivalent units per year, or 500,000 tons per year of bulk commodities.</a:t>
            </a: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6766536" y="23526"/>
            <a:ext cx="2377464" cy="1783098"/>
          </a:xfrm>
          <a:prstGeom prst="rect">
            <a:avLst/>
          </a:prstGeom>
        </p:spPr>
      </p:pic>
    </p:spTree>
    <p:extLst>
      <p:ext uri="{BB962C8B-B14F-4D97-AF65-F5344CB8AC3E}">
        <p14:creationId xmlns:p14="http://schemas.microsoft.com/office/powerpoint/2010/main" xmlns="" val="38037770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0" y="594391"/>
            <a:ext cx="9135659" cy="3416320"/>
          </a:xfrm>
          <a:prstGeom prst="rect">
            <a:avLst/>
          </a:prstGeom>
          <a:noFill/>
        </p:spPr>
        <p:txBody>
          <a:bodyPr wrap="square" rtlCol="0">
            <a:spAutoFit/>
          </a:bodyPr>
          <a:lstStyle/>
          <a:p>
            <a:r>
              <a:rPr lang="en-US" sz="2400" b="1" dirty="0" smtClean="0">
                <a:solidFill>
                  <a:schemeClr val="accent1">
                    <a:lumMod val="50000"/>
                  </a:schemeClr>
                </a:solidFill>
              </a:rPr>
              <a:t>Critical Rural Freight Corridors (CRFC)</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Suggested Action Items</a:t>
            </a:r>
          </a:p>
          <a:p>
            <a:pPr marL="800100" lvl="1" indent="-342900">
              <a:buFont typeface="Arial" panose="020B0604020202020204" pitchFamily="34" charset="0"/>
              <a:buChar char="•"/>
            </a:pPr>
            <a:endParaRPr lang="en-US" sz="2400" b="1" dirty="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Urge State DOTs to establish CRFC per MAP-21</a:t>
            </a:r>
          </a:p>
          <a:p>
            <a:pPr marL="1257300" lvl="2" indent="-342900">
              <a:buFont typeface="Arial" panose="020B0604020202020204" pitchFamily="34" charset="0"/>
              <a:buChar char="•"/>
            </a:pPr>
            <a:endParaRPr lang="en-US" sz="2400" b="1" dirty="0" smtClean="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Entire TRE from </a:t>
            </a:r>
            <a:r>
              <a:rPr lang="en-US" sz="2400" b="1" dirty="0">
                <a:solidFill>
                  <a:schemeClr val="accent1">
                    <a:lumMod val="50000"/>
                  </a:schemeClr>
                </a:solidFill>
              </a:rPr>
              <a:t>the </a:t>
            </a:r>
            <a:r>
              <a:rPr lang="en-US" sz="2400" b="1" dirty="0" smtClean="0">
                <a:solidFill>
                  <a:schemeClr val="accent1">
                    <a:lumMod val="50000"/>
                  </a:schemeClr>
                </a:solidFill>
              </a:rPr>
              <a:t>Rapid City, SD to Montana/Canada border </a:t>
            </a:r>
            <a:r>
              <a:rPr lang="en-US" sz="2400" b="1" dirty="0">
                <a:solidFill>
                  <a:schemeClr val="accent1">
                    <a:lumMod val="50000"/>
                  </a:schemeClr>
                </a:solidFill>
              </a:rPr>
              <a:t>should be identified as a Critical Rural Freight Corridor.  </a:t>
            </a:r>
            <a:endParaRPr lang="en-US" sz="2400" b="1" dirty="0" smtClean="0">
              <a:solidFill>
                <a:schemeClr val="accent1">
                  <a:lumMod val="50000"/>
                </a:schemeClr>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1737391" y="4069073"/>
            <a:ext cx="5394951" cy="2306630"/>
          </a:xfrm>
          <a:prstGeom prst="rect">
            <a:avLst/>
          </a:prstGeom>
        </p:spPr>
      </p:pic>
    </p:spTree>
    <p:extLst>
      <p:ext uri="{BB962C8B-B14F-4D97-AF65-F5344CB8AC3E}">
        <p14:creationId xmlns:p14="http://schemas.microsoft.com/office/powerpoint/2010/main" xmlns="" val="35124559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0" y="594391"/>
            <a:ext cx="9135659" cy="3785652"/>
          </a:xfrm>
          <a:prstGeom prst="rect">
            <a:avLst/>
          </a:prstGeom>
          <a:noFill/>
        </p:spPr>
        <p:txBody>
          <a:bodyPr wrap="square" rtlCol="0">
            <a:spAutoFit/>
          </a:bodyPr>
          <a:lstStyle/>
          <a:p>
            <a:r>
              <a:rPr lang="en-US" sz="2400" b="1" dirty="0" smtClean="0">
                <a:solidFill>
                  <a:schemeClr val="accent1">
                    <a:lumMod val="50000"/>
                  </a:schemeClr>
                </a:solidFill>
              </a:rPr>
              <a:t>Critical Rural Freight Corridors (CRFC)</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Suggested Action Items</a:t>
            </a:r>
          </a:p>
          <a:p>
            <a:pPr marL="800100" lvl="1" indent="-342900">
              <a:buFont typeface="Arial" panose="020B0604020202020204" pitchFamily="34" charset="0"/>
              <a:buChar char="•"/>
            </a:pPr>
            <a:endParaRPr lang="en-US" sz="2400" b="1" dirty="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Corridor meets criteria as rural </a:t>
            </a:r>
            <a:r>
              <a:rPr lang="en-US" sz="2400" b="1" dirty="0">
                <a:solidFill>
                  <a:schemeClr val="accent1">
                    <a:lumMod val="50000"/>
                  </a:schemeClr>
                </a:solidFill>
              </a:rPr>
              <a:t>principal arterial roadway </a:t>
            </a:r>
            <a:endParaRPr lang="en-US" sz="2400" b="1" dirty="0" smtClean="0">
              <a:solidFill>
                <a:schemeClr val="accent1">
                  <a:lumMod val="50000"/>
                </a:schemeClr>
              </a:solidFill>
            </a:endParaRPr>
          </a:p>
          <a:p>
            <a:pPr marL="1257300" lvl="2" indent="-342900">
              <a:buFont typeface="Arial" panose="020B0604020202020204" pitchFamily="34" charset="0"/>
              <a:buChar char="•"/>
            </a:pPr>
            <a:endParaRPr lang="en-US" sz="2400" b="1" dirty="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Corridor provides </a:t>
            </a:r>
            <a:r>
              <a:rPr lang="en-US" sz="2400" b="1" dirty="0">
                <a:solidFill>
                  <a:schemeClr val="accent1">
                    <a:lumMod val="50000"/>
                  </a:schemeClr>
                </a:solidFill>
              </a:rPr>
              <a:t>access to energy exploration, development, installation or production areas.  </a:t>
            </a:r>
            <a:endParaRPr lang="en-US" sz="2400" b="1" dirty="0" smtClean="0">
              <a:solidFill>
                <a:schemeClr val="accent1">
                  <a:lumMod val="50000"/>
                </a:schemeClr>
              </a:solidFill>
            </a:endParaRPr>
          </a:p>
          <a:p>
            <a:pPr marL="1257300" lvl="2" indent="-342900">
              <a:buFont typeface="Arial" panose="020B0604020202020204" pitchFamily="34" charset="0"/>
              <a:buChar char="•"/>
            </a:pPr>
            <a:endParaRPr lang="en-US" sz="2400" b="1" dirty="0" smtClean="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5425430" y="4069072"/>
            <a:ext cx="3718569" cy="2788927"/>
          </a:xfrm>
          <a:prstGeom prst="rect">
            <a:avLst/>
          </a:prstGeom>
        </p:spPr>
      </p:pic>
    </p:spTree>
    <p:extLst>
      <p:ext uri="{BB962C8B-B14F-4D97-AF65-F5344CB8AC3E}">
        <p14:creationId xmlns:p14="http://schemas.microsoft.com/office/powerpoint/2010/main" xmlns="" val="6039510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0782"/>
            <a:ext cx="5303512" cy="461665"/>
          </a:xfrm>
          <a:prstGeom prst="rect">
            <a:avLst/>
          </a:prstGeom>
          <a:noFill/>
        </p:spPr>
        <p:txBody>
          <a:bodyPr wrap="square" rtlCol="0">
            <a:spAutoFit/>
          </a:bodyPr>
          <a:lstStyle/>
          <a:p>
            <a:r>
              <a:rPr lang="en-US" sz="2400" b="1" dirty="0" smtClean="0">
                <a:solidFill>
                  <a:schemeClr val="accent1">
                    <a:lumMod val="50000"/>
                  </a:schemeClr>
                </a:solidFill>
              </a:rPr>
              <a:t>Federal Transportation – MAP-21</a:t>
            </a:r>
            <a:endParaRPr lang="en-US" sz="2400" b="1" dirty="0">
              <a:solidFill>
                <a:schemeClr val="accent1">
                  <a:lumMod val="50000"/>
                </a:schemeClr>
              </a:solidFill>
            </a:endParaRPr>
          </a:p>
        </p:txBody>
      </p:sp>
      <p:sp>
        <p:nvSpPr>
          <p:cNvPr id="3" name="TextBox 2"/>
          <p:cNvSpPr txBox="1"/>
          <p:nvPr/>
        </p:nvSpPr>
        <p:spPr>
          <a:xfrm>
            <a:off x="8340" y="594391"/>
            <a:ext cx="9135659" cy="3416320"/>
          </a:xfrm>
          <a:prstGeom prst="rect">
            <a:avLst/>
          </a:prstGeom>
          <a:noFill/>
        </p:spPr>
        <p:txBody>
          <a:bodyPr wrap="square" rtlCol="0">
            <a:spAutoFit/>
          </a:bodyPr>
          <a:lstStyle/>
          <a:p>
            <a:r>
              <a:rPr lang="en-US" sz="2400" b="1" dirty="0" smtClean="0">
                <a:solidFill>
                  <a:schemeClr val="accent1">
                    <a:lumMod val="50000"/>
                  </a:schemeClr>
                </a:solidFill>
              </a:rPr>
              <a:t>Critical Rural Freight Corridors (CRFC)</a:t>
            </a:r>
          </a:p>
          <a:p>
            <a:endParaRPr lang="en-US" sz="2400" b="1" dirty="0" smtClean="0">
              <a:solidFill>
                <a:schemeClr val="accent1">
                  <a:lumMod val="50000"/>
                </a:schemeClr>
              </a:solidFill>
            </a:endParaRPr>
          </a:p>
          <a:p>
            <a:pPr marL="800100" lvl="1" indent="-342900">
              <a:buFont typeface="Arial" panose="020B0604020202020204" pitchFamily="34" charset="0"/>
              <a:buChar char="•"/>
            </a:pPr>
            <a:r>
              <a:rPr lang="en-US" sz="2400" b="1" dirty="0" smtClean="0">
                <a:solidFill>
                  <a:schemeClr val="accent1">
                    <a:lumMod val="50000"/>
                  </a:schemeClr>
                </a:solidFill>
              </a:rPr>
              <a:t>Suggested Action Items</a:t>
            </a:r>
          </a:p>
          <a:p>
            <a:pPr marL="800100" lvl="1" indent="-342900">
              <a:buFont typeface="Arial" panose="020B0604020202020204" pitchFamily="34" charset="0"/>
              <a:buChar char="•"/>
            </a:pPr>
            <a:endParaRPr lang="en-US" sz="2400" b="1" dirty="0">
              <a:solidFill>
                <a:schemeClr val="accent1">
                  <a:lumMod val="50000"/>
                </a:schemeClr>
              </a:solidFill>
            </a:endParaRPr>
          </a:p>
          <a:p>
            <a:pPr marL="1257300" lvl="2" indent="-342900">
              <a:buFont typeface="Arial" panose="020B0604020202020204" pitchFamily="34" charset="0"/>
              <a:buChar char="•"/>
            </a:pPr>
            <a:r>
              <a:rPr lang="en-US" sz="2400" b="1" dirty="0" smtClean="0">
                <a:solidFill>
                  <a:schemeClr val="accent1">
                    <a:lumMod val="50000"/>
                  </a:schemeClr>
                </a:solidFill>
              </a:rPr>
              <a:t>The </a:t>
            </a:r>
            <a:r>
              <a:rPr lang="en-US" sz="2400" b="1" dirty="0">
                <a:solidFill>
                  <a:schemeClr val="accent1">
                    <a:lumMod val="50000"/>
                  </a:schemeClr>
                </a:solidFill>
              </a:rPr>
              <a:t>role of the </a:t>
            </a:r>
            <a:r>
              <a:rPr lang="en-US" sz="2400" b="1" dirty="0" smtClean="0">
                <a:solidFill>
                  <a:schemeClr val="accent1">
                    <a:lumMod val="50000"/>
                  </a:schemeClr>
                </a:solidFill>
              </a:rPr>
              <a:t>TRE in </a:t>
            </a:r>
            <a:r>
              <a:rPr lang="en-US" sz="2400" b="1" dirty="0">
                <a:solidFill>
                  <a:schemeClr val="accent1">
                    <a:lumMod val="50000"/>
                  </a:schemeClr>
                </a:solidFill>
              </a:rPr>
              <a:t>the Ports-to-Plains Alliance Corridor; that connects to energy exploration, development, installation or production areas in the </a:t>
            </a:r>
            <a:r>
              <a:rPr lang="en-US" sz="2400" b="1" dirty="0" err="1">
                <a:solidFill>
                  <a:schemeClr val="accent1">
                    <a:lumMod val="50000"/>
                  </a:schemeClr>
                </a:solidFill>
              </a:rPr>
              <a:t>Bakken</a:t>
            </a:r>
            <a:r>
              <a:rPr lang="en-US" sz="2400" b="1" dirty="0">
                <a:solidFill>
                  <a:schemeClr val="accent1">
                    <a:lumMod val="50000"/>
                  </a:schemeClr>
                </a:solidFill>
              </a:rPr>
              <a:t>, Niobrara, Permian and Eagle Ford plays, makes it a Critical Rural Freight Corridor.</a:t>
            </a:r>
            <a:endParaRPr lang="en-US" sz="2400" b="1" dirty="0" smtClean="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57245" y="4069073"/>
            <a:ext cx="4495547" cy="2455048"/>
          </a:xfrm>
          <a:prstGeom prst="rect">
            <a:avLst/>
          </a:prstGeom>
        </p:spPr>
      </p:pic>
    </p:spTree>
    <p:extLst>
      <p:ext uri="{BB962C8B-B14F-4D97-AF65-F5344CB8AC3E}">
        <p14:creationId xmlns:p14="http://schemas.microsoft.com/office/powerpoint/2010/main" xmlns="" val="32133200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email">
            <a:extLst>
              <a:ext uri="{28A0092B-C50C-407E-A947-70E740481C1C}">
                <a14:useLocalDpi xmlns:a14="http://schemas.microsoft.com/office/drawing/2010/main" xmlns=""/>
              </a:ext>
            </a:extLst>
          </a:blip>
          <a:stretch>
            <a:fillRect/>
          </a:stretch>
        </p:blipFill>
        <p:spPr>
          <a:xfrm>
            <a:off x="0" y="0"/>
            <a:ext cx="9144000" cy="6858000"/>
          </a:xfrm>
          <a:prstGeom prst="rect">
            <a:avLst/>
          </a:prstGeom>
        </p:spPr>
      </p:pic>
      <p:sp>
        <p:nvSpPr>
          <p:cNvPr id="11" name="Rectangle 6"/>
          <p:cNvSpPr>
            <a:spLocks noChangeArrowheads="1"/>
          </p:cNvSpPr>
          <p:nvPr/>
        </p:nvSpPr>
        <p:spPr bwMode="auto">
          <a:xfrm>
            <a:off x="323850" y="836613"/>
            <a:ext cx="6610350" cy="50167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Joe Kiely</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Vice President of Operations</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P.O. Box 9</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Limon, CO  80828</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P: 719-775-2346</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C: 719-740-2240</a:t>
            </a: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rPr>
              <a:t>joe.kiely@portstoplains.com</a:t>
            </a:r>
            <a:endParaRPr kumimoji="0" lang="en-US" sz="3200" b="0" i="0" u="none" strike="noStrike" kern="0" cap="none" spc="0" normalizeH="0" baseline="0" noProof="0" dirty="0" smtClean="0">
              <a:ln>
                <a:noFill/>
              </a:ln>
              <a:effectLst/>
              <a:uLnTx/>
              <a:uFillTx/>
              <a:latin typeface="Arial Black" pitchFamily="34" charset="0"/>
              <a:hlinkClick r:id="rId3"/>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en-US" sz="3200" b="0" i="0" u="none" strike="noStrike" kern="0" cap="none" spc="0" normalizeH="0" baseline="0" noProof="0" dirty="0" smtClean="0">
                <a:ln>
                  <a:noFill/>
                </a:ln>
                <a:effectLst/>
                <a:uLnTx/>
                <a:uFillTx/>
                <a:latin typeface="Arial Black" pitchFamily="34" charset="0"/>
                <a:hlinkClick r:id="rId4"/>
              </a:rPr>
              <a:t>www.portstoplains.com</a:t>
            </a:r>
            <a:endParaRPr kumimoji="0" lang="en-US" sz="3200" b="0" i="0" u="none" strike="noStrike" kern="0" cap="none" spc="0" normalizeH="0" baseline="0" noProof="0" dirty="0" smtClean="0">
              <a:ln>
                <a:noFill/>
              </a:ln>
              <a:effectLst/>
              <a:uLnTx/>
              <a:uFillTx/>
              <a:latin typeface="Arial Black" pitchFamily="34" charset="0"/>
            </a:endParaRPr>
          </a:p>
          <a:p>
            <a:pPr marL="0" marR="0" lvl="0" indent="0" defTabSz="914400" eaLnBrk="1" fontAlgn="auto" latinLnBrk="0" hangingPunct="1">
              <a:lnSpc>
                <a:spcPct val="100000"/>
              </a:lnSpc>
              <a:spcBef>
                <a:spcPct val="0"/>
              </a:spcBef>
              <a:spcAft>
                <a:spcPts val="0"/>
              </a:spcAft>
              <a:buClrTx/>
              <a:buSzTx/>
              <a:buFontTx/>
              <a:buNone/>
              <a:tabLst/>
              <a:defRPr/>
            </a:pPr>
            <a:r>
              <a:rPr lang="en-US" sz="3200" kern="0" dirty="0" smtClean="0">
                <a:latin typeface="Arial Black" pitchFamily="34" charset="0"/>
                <a:hlinkClick r:id="rId5"/>
              </a:rPr>
              <a:t>www.ptpblog.com</a:t>
            </a:r>
            <a:endParaRPr lang="en-US" sz="3200" kern="0" dirty="0" smtClean="0">
              <a:latin typeface="Arial Black" pitchFamily="34" charset="0"/>
            </a:endParaRPr>
          </a:p>
          <a:p>
            <a:pPr marL="0" marR="0" lvl="0" indent="0" defTabSz="914400" eaLnBrk="1" fontAlgn="auto" latinLnBrk="0" hangingPunct="1">
              <a:lnSpc>
                <a:spcPct val="100000"/>
              </a:lnSpc>
              <a:spcBef>
                <a:spcPct val="0"/>
              </a:spcBef>
              <a:spcAft>
                <a:spcPts val="0"/>
              </a:spcAft>
              <a:buClrTx/>
              <a:buSzTx/>
              <a:buFontTx/>
              <a:buNone/>
              <a:tabLst/>
              <a:defRPr/>
            </a:pPr>
            <a:endParaRPr kumimoji="0" lang="en-US" sz="3200" b="0" i="0" u="none" strike="noStrike" kern="0" cap="none" spc="0" normalizeH="0" baseline="0" noProof="0" dirty="0" smtClean="0">
              <a:ln>
                <a:noFill/>
              </a:ln>
              <a:effectLst/>
              <a:uLnTx/>
              <a:uFillTx/>
              <a:latin typeface="Arial Black" pitchFamily="34" charset="0"/>
            </a:endParaRPr>
          </a:p>
        </p:txBody>
      </p:sp>
      <p:pic>
        <p:nvPicPr>
          <p:cNvPr id="12" name="Picture 7"/>
          <p:cNvPicPr>
            <a:picLocks noChangeAspect="1" noChangeArrowheads="1"/>
          </p:cNvPicPr>
          <p:nvPr/>
        </p:nvPicPr>
        <p:blipFill>
          <a:blip r:embed="rId6" cstate="print">
            <a:extLst>
              <a:ext uri="{28A0092B-C50C-407E-A947-70E740481C1C}">
                <a14:useLocalDpi xmlns:a14="http://schemas.microsoft.com/office/drawing/2010/main" xmlns=""/>
              </a:ext>
            </a:extLst>
          </a:blip>
          <a:srcRect/>
          <a:stretch>
            <a:fillRect/>
          </a:stretch>
        </p:blipFill>
        <p:spPr bwMode="auto">
          <a:xfrm>
            <a:off x="7572375" y="2286000"/>
            <a:ext cx="1114425" cy="11144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3" name="Picture 8"/>
          <p:cNvPicPr>
            <a:picLocks noChangeAspect="1" noChangeArrowheads="1"/>
          </p:cNvPicPr>
          <p:nvPr/>
        </p:nvPicPr>
        <p:blipFill>
          <a:blip r:embed="rId7" cstate="print">
            <a:extLst>
              <a:ext uri="{28A0092B-C50C-407E-A947-70E740481C1C}">
                <a14:useLocalDpi xmlns:a14="http://schemas.microsoft.com/office/drawing/2010/main" xmlns=""/>
              </a:ext>
            </a:extLst>
          </a:blip>
          <a:srcRect/>
          <a:stretch>
            <a:fillRect/>
          </a:stretch>
        </p:blipFill>
        <p:spPr bwMode="auto">
          <a:xfrm>
            <a:off x="7572375" y="942975"/>
            <a:ext cx="1114425" cy="11144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 name="Picture 9"/>
          <p:cNvPicPr>
            <a:picLocks noChangeAspect="1" noChangeArrowheads="1"/>
          </p:cNvPicPr>
          <p:nvPr/>
        </p:nvPicPr>
        <p:blipFill>
          <a:blip r:embed="rId8" cstate="print">
            <a:extLst>
              <a:ext uri="{28A0092B-C50C-407E-A947-70E740481C1C}">
                <a14:useLocalDpi xmlns:a14="http://schemas.microsoft.com/office/drawing/2010/main" xmlns=""/>
              </a:ext>
            </a:extLst>
          </a:blip>
          <a:srcRect/>
          <a:stretch>
            <a:fillRect/>
          </a:stretch>
        </p:blipFill>
        <p:spPr bwMode="auto">
          <a:xfrm>
            <a:off x="7570788" y="3740150"/>
            <a:ext cx="1057275" cy="105727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5" name="Picture 4"/>
          <p:cNvPicPr>
            <a:picLocks noChangeAspect="1"/>
          </p:cNvPicPr>
          <p:nvPr/>
        </p:nvPicPr>
        <p:blipFill>
          <a:blip r:embed="rId9" cstate="print">
            <a:extLst>
              <a:ext uri="{28A0092B-C50C-407E-A947-70E740481C1C}">
                <a14:useLocalDpi xmlns:a14="http://schemas.microsoft.com/office/drawing/2010/main" xmlns=""/>
              </a:ext>
            </a:extLst>
          </a:blip>
          <a:stretch>
            <a:fillRect/>
          </a:stretch>
        </p:blipFill>
        <p:spPr>
          <a:xfrm>
            <a:off x="1188757" y="5532097"/>
            <a:ext cx="1143000" cy="1085850"/>
          </a:xfrm>
          <a:prstGeom prst="rect">
            <a:avLst/>
          </a:prstGeom>
        </p:spPr>
      </p:pic>
      <p:pic>
        <p:nvPicPr>
          <p:cNvPr id="6" name="Picture 5"/>
          <p:cNvPicPr>
            <a:picLocks noChangeAspect="1"/>
          </p:cNvPicPr>
          <p:nvPr/>
        </p:nvPicPr>
        <p:blipFill>
          <a:blip r:embed="rId10" cstate="print">
            <a:extLst>
              <a:ext uri="{28A0092B-C50C-407E-A947-70E740481C1C}">
                <a14:useLocalDpi xmlns:a14="http://schemas.microsoft.com/office/drawing/2010/main" xmlns=""/>
              </a:ext>
            </a:extLst>
          </a:blip>
          <a:stretch>
            <a:fillRect/>
          </a:stretch>
        </p:blipFill>
        <p:spPr>
          <a:xfrm>
            <a:off x="4014787" y="5440658"/>
            <a:ext cx="1114425" cy="1114425"/>
          </a:xfrm>
          <a:prstGeom prst="rect">
            <a:avLst/>
          </a:prstGeom>
        </p:spPr>
      </p:pic>
    </p:spTree>
    <p:extLst>
      <p:ext uri="{BB962C8B-B14F-4D97-AF65-F5344CB8AC3E}">
        <p14:creationId xmlns:p14="http://schemas.microsoft.com/office/powerpoint/2010/main" xmlns="" val="31505638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04800"/>
            <a:ext cx="3886200" cy="923330"/>
          </a:xfrm>
          <a:prstGeom prst="rect">
            <a:avLst/>
          </a:prstGeom>
          <a:noFill/>
        </p:spPr>
        <p:txBody>
          <a:bodyPr wrap="square" rtlCol="0">
            <a:spAutoFit/>
          </a:bodyPr>
          <a:lstStyle/>
          <a:p>
            <a:pPr>
              <a:spcAft>
                <a:spcPts val="1200"/>
              </a:spcAft>
            </a:pPr>
            <a:r>
              <a:rPr lang="en-US" b="1" dirty="0" smtClean="0">
                <a:solidFill>
                  <a:schemeClr val="accent1">
                    <a:lumMod val="50000"/>
                  </a:schemeClr>
                </a:solidFill>
              </a:rPr>
              <a:t>Securing the Benefits of Commerce to North America’s Energy &amp; Agricultural Heartland</a:t>
            </a:r>
            <a:endParaRPr lang="en-US" b="1" dirty="0">
              <a:solidFill>
                <a:schemeClr val="accent1">
                  <a:lumMod val="50000"/>
                </a:schemeClr>
              </a:solidFill>
            </a:endParaRPr>
          </a:p>
        </p:txBody>
      </p:sp>
      <p:pic>
        <p:nvPicPr>
          <p:cNvPr id="2" name="Picture 1"/>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4277690" y="-20782"/>
            <a:ext cx="4859383" cy="6858000"/>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0" y="5722542"/>
            <a:ext cx="6172200" cy="1135458"/>
          </a:xfrm>
          <a:prstGeom prst="rect">
            <a:avLst/>
          </a:prstGeom>
        </p:spPr>
      </p:pic>
      <p:sp>
        <p:nvSpPr>
          <p:cNvPr id="10" name="TextBox 9"/>
          <p:cNvSpPr txBox="1"/>
          <p:nvPr/>
        </p:nvSpPr>
        <p:spPr>
          <a:xfrm>
            <a:off x="228600" y="1828800"/>
            <a:ext cx="3886200" cy="3016210"/>
          </a:xfrm>
          <a:prstGeom prst="rect">
            <a:avLst/>
          </a:prstGeom>
          <a:noFill/>
        </p:spPr>
        <p:txBody>
          <a:bodyPr wrap="square" rtlCol="0">
            <a:spAutoFit/>
          </a:bodyPr>
          <a:lstStyle/>
          <a:p>
            <a:pPr>
              <a:spcAft>
                <a:spcPts val="1200"/>
              </a:spcAft>
            </a:pPr>
            <a:r>
              <a:rPr lang="en-US" b="1" dirty="0">
                <a:solidFill>
                  <a:schemeClr val="accent1">
                    <a:lumMod val="50000"/>
                  </a:schemeClr>
                </a:solidFill>
              </a:rPr>
              <a:t>Mission: </a:t>
            </a:r>
            <a:endParaRPr lang="en-US" b="1" dirty="0" smtClean="0">
              <a:solidFill>
                <a:schemeClr val="accent1">
                  <a:lumMod val="50000"/>
                </a:schemeClr>
              </a:solidFill>
            </a:endParaRPr>
          </a:p>
          <a:p>
            <a:pPr>
              <a:spcAft>
                <a:spcPts val="1200"/>
              </a:spcAft>
            </a:pPr>
            <a:r>
              <a:rPr lang="en-US" b="1" dirty="0" smtClean="0">
                <a:solidFill>
                  <a:schemeClr val="accent1">
                    <a:lumMod val="50000"/>
                  </a:schemeClr>
                </a:solidFill>
              </a:rPr>
              <a:t>Ports-to-Plains </a:t>
            </a:r>
            <a:r>
              <a:rPr lang="en-US" b="1" dirty="0">
                <a:solidFill>
                  <a:schemeClr val="accent1">
                    <a:lumMod val="50000"/>
                  </a:schemeClr>
                </a:solidFill>
              </a:rPr>
              <a:t>is a grassroots alliance of communities and businesses whose mission is to advocate for a robust transportation infrastructure to promote economic security and prosperity throughout North America's energy and agricultural heartland. </a:t>
            </a:r>
          </a:p>
        </p:txBody>
      </p:sp>
    </p:spTree>
    <p:extLst>
      <p:ext uri="{BB962C8B-B14F-4D97-AF65-F5344CB8AC3E}">
        <p14:creationId xmlns:p14="http://schemas.microsoft.com/office/powerpoint/2010/main" xmlns="" val="1431119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304800"/>
            <a:ext cx="3886200" cy="3908762"/>
          </a:xfrm>
          <a:prstGeom prst="rect">
            <a:avLst/>
          </a:prstGeom>
          <a:noFill/>
        </p:spPr>
        <p:txBody>
          <a:bodyPr wrap="square" rtlCol="0">
            <a:spAutoFit/>
          </a:bodyPr>
          <a:lstStyle/>
          <a:p>
            <a:pPr>
              <a:spcAft>
                <a:spcPts val="1200"/>
              </a:spcAft>
            </a:pPr>
            <a:r>
              <a:rPr lang="en-US" b="1" dirty="0" smtClean="0">
                <a:solidFill>
                  <a:schemeClr val="accent1">
                    <a:lumMod val="50000"/>
                  </a:schemeClr>
                </a:solidFill>
              </a:rPr>
              <a:t>Membership:</a:t>
            </a:r>
          </a:p>
          <a:p>
            <a:pPr marL="285750" indent="-285750">
              <a:spcAft>
                <a:spcPts val="600"/>
              </a:spcAft>
              <a:buFont typeface="Arial" pitchFamily="34" charset="0"/>
              <a:buChar char="•"/>
            </a:pPr>
            <a:r>
              <a:rPr lang="en-US" b="1" dirty="0" smtClean="0">
                <a:solidFill>
                  <a:schemeClr val="accent1">
                    <a:lumMod val="50000"/>
                  </a:schemeClr>
                </a:solidFill>
              </a:rPr>
              <a:t>Government of Alberta</a:t>
            </a:r>
          </a:p>
          <a:p>
            <a:pPr marL="285750" indent="-285750">
              <a:spcAft>
                <a:spcPts val="600"/>
              </a:spcAft>
              <a:buFont typeface="Arial" pitchFamily="34" charset="0"/>
              <a:buChar char="•"/>
            </a:pPr>
            <a:r>
              <a:rPr lang="en-US" b="1" dirty="0" smtClean="0">
                <a:solidFill>
                  <a:schemeClr val="accent1">
                    <a:lumMod val="50000"/>
                  </a:schemeClr>
                </a:solidFill>
              </a:rPr>
              <a:t>Alliances:</a:t>
            </a:r>
          </a:p>
          <a:p>
            <a:pPr marL="742950" lvl="1" indent="-285750">
              <a:spcAft>
                <a:spcPts val="600"/>
              </a:spcAft>
              <a:buFont typeface="Arial" pitchFamily="34" charset="0"/>
              <a:buChar char="•"/>
            </a:pPr>
            <a:r>
              <a:rPr lang="en-US" b="1" dirty="0" smtClean="0">
                <a:solidFill>
                  <a:schemeClr val="accent1">
                    <a:lumMod val="50000"/>
                  </a:schemeClr>
                </a:solidFill>
              </a:rPr>
              <a:t>Theodore Roosevelt Expressway</a:t>
            </a:r>
          </a:p>
          <a:p>
            <a:pPr marL="742950" lvl="1" indent="-285750">
              <a:spcAft>
                <a:spcPts val="600"/>
              </a:spcAft>
              <a:buFont typeface="Arial" pitchFamily="34" charset="0"/>
              <a:buChar char="•"/>
            </a:pPr>
            <a:r>
              <a:rPr lang="en-US" b="1" dirty="0" smtClean="0">
                <a:solidFill>
                  <a:schemeClr val="accent1">
                    <a:lumMod val="50000"/>
                  </a:schemeClr>
                </a:solidFill>
              </a:rPr>
              <a:t>Heartland Expressway</a:t>
            </a:r>
          </a:p>
          <a:p>
            <a:pPr marL="285750" indent="-285750">
              <a:spcAft>
                <a:spcPts val="600"/>
              </a:spcAft>
              <a:buFont typeface="Arial" pitchFamily="34" charset="0"/>
              <a:buChar char="•"/>
            </a:pPr>
            <a:r>
              <a:rPr lang="en-US" b="1" dirty="0" smtClean="0">
                <a:solidFill>
                  <a:schemeClr val="accent1">
                    <a:lumMod val="50000"/>
                  </a:schemeClr>
                </a:solidFill>
              </a:rPr>
              <a:t>Municipalities</a:t>
            </a:r>
          </a:p>
          <a:p>
            <a:pPr marL="285750" indent="-285750">
              <a:spcAft>
                <a:spcPts val="600"/>
              </a:spcAft>
              <a:buFont typeface="Arial" pitchFamily="34" charset="0"/>
              <a:buChar char="•"/>
            </a:pPr>
            <a:r>
              <a:rPr lang="en-US" b="1" dirty="0" smtClean="0">
                <a:solidFill>
                  <a:schemeClr val="accent1">
                    <a:lumMod val="50000"/>
                  </a:schemeClr>
                </a:solidFill>
              </a:rPr>
              <a:t>Counties</a:t>
            </a:r>
          </a:p>
          <a:p>
            <a:pPr marL="285750" indent="-285750">
              <a:spcAft>
                <a:spcPts val="600"/>
              </a:spcAft>
              <a:buFont typeface="Arial" pitchFamily="34" charset="0"/>
              <a:buChar char="•"/>
            </a:pPr>
            <a:r>
              <a:rPr lang="en-US" b="1" dirty="0" smtClean="0">
                <a:solidFill>
                  <a:schemeClr val="accent1">
                    <a:lumMod val="50000"/>
                  </a:schemeClr>
                </a:solidFill>
              </a:rPr>
              <a:t>Economic Development</a:t>
            </a:r>
          </a:p>
          <a:p>
            <a:pPr marL="285750" indent="-285750">
              <a:spcAft>
                <a:spcPts val="600"/>
              </a:spcAft>
              <a:buFont typeface="Arial" pitchFamily="34" charset="0"/>
              <a:buChar char="•"/>
            </a:pPr>
            <a:r>
              <a:rPr lang="en-US" b="1" dirty="0" smtClean="0">
                <a:solidFill>
                  <a:schemeClr val="accent1">
                    <a:lumMod val="50000"/>
                  </a:schemeClr>
                </a:solidFill>
              </a:rPr>
              <a:t>Chambers of Commerce</a:t>
            </a:r>
          </a:p>
          <a:p>
            <a:pPr marL="285750" indent="-285750">
              <a:spcAft>
                <a:spcPts val="600"/>
              </a:spcAft>
              <a:buFont typeface="Arial" pitchFamily="34" charset="0"/>
              <a:buChar char="•"/>
            </a:pPr>
            <a:r>
              <a:rPr lang="en-US" b="1" dirty="0" smtClean="0">
                <a:solidFill>
                  <a:schemeClr val="accent1">
                    <a:lumMod val="50000"/>
                  </a:schemeClr>
                </a:solidFill>
              </a:rPr>
              <a:t>Businesses</a:t>
            </a:r>
          </a:p>
        </p:txBody>
      </p:sp>
      <p:pic>
        <p:nvPicPr>
          <p:cNvPr id="8" name="Picture 7"/>
          <p:cNvPicPr>
            <a:picLocks noChangeAspect="1"/>
          </p:cNvPicPr>
          <p:nvPr/>
        </p:nvPicPr>
        <p:blipFill>
          <a:blip r:embed="rId2" cstate="screen">
            <a:extLst>
              <a:ext uri="{28A0092B-C50C-407E-A947-70E740481C1C}">
                <a14:useLocalDpi xmlns:a14="http://schemas.microsoft.com/office/drawing/2010/main" xmlns=""/>
              </a:ext>
            </a:extLst>
          </a:blip>
          <a:stretch>
            <a:fillRect/>
          </a:stretch>
        </p:blipFill>
        <p:spPr>
          <a:xfrm>
            <a:off x="0" y="5722542"/>
            <a:ext cx="6172200" cy="1135458"/>
          </a:xfrm>
          <a:prstGeom prst="rect">
            <a:avLst/>
          </a:prstGeom>
        </p:spPr>
      </p:pic>
      <p:sp>
        <p:nvSpPr>
          <p:cNvPr id="10" name="TextBox 9"/>
          <p:cNvSpPr txBox="1"/>
          <p:nvPr/>
        </p:nvSpPr>
        <p:spPr>
          <a:xfrm>
            <a:off x="200891" y="4336673"/>
            <a:ext cx="3886200" cy="646331"/>
          </a:xfrm>
          <a:prstGeom prst="rect">
            <a:avLst/>
          </a:prstGeom>
          <a:noFill/>
        </p:spPr>
        <p:txBody>
          <a:bodyPr wrap="square" rtlCol="0">
            <a:spAutoFit/>
          </a:bodyPr>
          <a:lstStyle/>
          <a:p>
            <a:pPr>
              <a:spcAft>
                <a:spcPts val="1200"/>
              </a:spcAft>
            </a:pPr>
            <a:r>
              <a:rPr lang="en-US" b="1" dirty="0" smtClean="0">
                <a:solidFill>
                  <a:schemeClr val="accent1">
                    <a:lumMod val="50000"/>
                  </a:schemeClr>
                </a:solidFill>
              </a:rPr>
              <a:t>172 current members in U.S. and Canada.  Expanding into Mexico.</a:t>
            </a: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5746842" y="-228560"/>
            <a:ext cx="3355579" cy="55859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5587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00724" y="-244218"/>
            <a:ext cx="9427551" cy="627354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182828" y="777268"/>
            <a:ext cx="10735006" cy="44805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5486390" y="-200025"/>
            <a:ext cx="3810000" cy="3629025"/>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0" y="3278347"/>
            <a:ext cx="3810000" cy="3600450"/>
          </a:xfrm>
          <a:prstGeom prst="rect">
            <a:avLst/>
          </a:prstGeom>
        </p:spPr>
      </p:pic>
    </p:spTree>
    <p:extLst>
      <p:ext uri="{BB962C8B-B14F-4D97-AF65-F5344CB8AC3E}">
        <p14:creationId xmlns:p14="http://schemas.microsoft.com/office/powerpoint/2010/main" xmlns="" val="935962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a:ext>
            </a:extLst>
          </a:blip>
          <a:stretch>
            <a:fillRect/>
          </a:stretch>
        </p:blipFill>
        <p:spPr>
          <a:xfrm>
            <a:off x="0" y="0"/>
            <a:ext cx="9337964" cy="7712218"/>
          </a:xfrm>
          <a:prstGeom prst="rect">
            <a:avLst/>
          </a:prstGeom>
        </p:spPr>
      </p:pic>
      <p:sp>
        <p:nvSpPr>
          <p:cNvPr id="2" name="TextBox 1"/>
          <p:cNvSpPr txBox="1"/>
          <p:nvPr/>
        </p:nvSpPr>
        <p:spPr>
          <a:xfrm>
            <a:off x="1299569" y="161880"/>
            <a:ext cx="8077200" cy="830997"/>
          </a:xfrm>
          <a:prstGeom prst="rect">
            <a:avLst/>
          </a:prstGeom>
          <a:solidFill>
            <a:schemeClr val="bg2">
              <a:lumMod val="10000"/>
            </a:schemeClr>
          </a:solidFill>
        </p:spPr>
        <p:txBody>
          <a:bodyPr wrap="square" rtlCol="0">
            <a:spAutoFit/>
          </a:bodyPr>
          <a:lstStyle/>
          <a:p>
            <a:r>
              <a:rPr lang="en-US" sz="2400" b="1" dirty="0">
                <a:solidFill>
                  <a:schemeClr val="bg1"/>
                </a:solidFill>
              </a:rPr>
              <a:t>Corridor Growth Projections – North Dakota Truck Exports 2002-2040</a:t>
            </a:r>
          </a:p>
        </p:txBody>
      </p:sp>
      <p:sp>
        <p:nvSpPr>
          <p:cNvPr id="9" name="TextBox 8"/>
          <p:cNvSpPr txBox="1"/>
          <p:nvPr/>
        </p:nvSpPr>
        <p:spPr>
          <a:xfrm>
            <a:off x="1280196" y="1417342"/>
            <a:ext cx="8077200" cy="830997"/>
          </a:xfrm>
          <a:prstGeom prst="rect">
            <a:avLst/>
          </a:prstGeom>
          <a:solidFill>
            <a:schemeClr val="bg2">
              <a:lumMod val="10000"/>
            </a:schemeClr>
          </a:solidFill>
        </p:spPr>
        <p:txBody>
          <a:bodyPr wrap="square" rtlCol="0">
            <a:spAutoFit/>
          </a:bodyPr>
          <a:lstStyle/>
          <a:p>
            <a:r>
              <a:rPr lang="en-US" sz="2400" b="1" dirty="0">
                <a:solidFill>
                  <a:schemeClr val="bg1"/>
                </a:solidFill>
              </a:rPr>
              <a:t>Corridor Growth Projections – South Dakota Truck Exports 2002-2040</a:t>
            </a:r>
          </a:p>
        </p:txBody>
      </p:sp>
      <p:sp>
        <p:nvSpPr>
          <p:cNvPr id="10" name="TextBox 9"/>
          <p:cNvSpPr txBox="1"/>
          <p:nvPr/>
        </p:nvSpPr>
        <p:spPr>
          <a:xfrm>
            <a:off x="1280196" y="2697488"/>
            <a:ext cx="8077200" cy="830997"/>
          </a:xfrm>
          <a:prstGeom prst="rect">
            <a:avLst/>
          </a:prstGeom>
          <a:solidFill>
            <a:schemeClr val="bg2">
              <a:lumMod val="10000"/>
            </a:schemeClr>
          </a:solidFill>
        </p:spPr>
        <p:txBody>
          <a:bodyPr wrap="square" rtlCol="0">
            <a:spAutoFit/>
          </a:bodyPr>
          <a:lstStyle/>
          <a:p>
            <a:r>
              <a:rPr lang="en-US" sz="2400" b="1" dirty="0">
                <a:solidFill>
                  <a:schemeClr val="bg1"/>
                </a:solidFill>
              </a:rPr>
              <a:t>Corridor Growth Projections – Montana</a:t>
            </a:r>
          </a:p>
          <a:p>
            <a:r>
              <a:rPr lang="en-US" sz="2400" b="1" dirty="0">
                <a:solidFill>
                  <a:schemeClr val="bg1"/>
                </a:solidFill>
              </a:rPr>
              <a:t>Truck Exports 2002-2040</a:t>
            </a:r>
          </a:p>
        </p:txBody>
      </p:sp>
    </p:spTree>
    <p:extLst>
      <p:ext uri="{BB962C8B-B14F-4D97-AF65-F5344CB8AC3E}">
        <p14:creationId xmlns:p14="http://schemas.microsoft.com/office/powerpoint/2010/main" xmlns="" val="459020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744118" y="-594317"/>
            <a:ext cx="7386037" cy="557777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365805" y="5532097"/>
            <a:ext cx="3748999" cy="830997"/>
          </a:xfrm>
          <a:prstGeom prst="rect">
            <a:avLst/>
          </a:prstGeom>
          <a:noFill/>
        </p:spPr>
        <p:txBody>
          <a:bodyPr wrap="square" rtlCol="0">
            <a:spAutoFit/>
          </a:bodyPr>
          <a:lstStyle/>
          <a:p>
            <a:r>
              <a:rPr lang="en-US" sz="1200" dirty="0" smtClean="0"/>
              <a:t>U.S. Department of Transportation, Federal Highway Administration, Office of Freight Management and Operations, Freight </a:t>
            </a:r>
            <a:r>
              <a:rPr lang="en-US" sz="1200" dirty="0"/>
              <a:t>Analysis Framework (</a:t>
            </a:r>
            <a:r>
              <a:rPr lang="en-US" sz="1200" dirty="0" smtClean="0"/>
              <a:t>FAF</a:t>
            </a:r>
            <a:r>
              <a:rPr lang="en-US" sz="1200" baseline="30000" dirty="0" smtClean="0"/>
              <a:t>3</a:t>
            </a:r>
            <a:r>
              <a:rPr lang="en-US" sz="1200" dirty="0" smtClean="0"/>
              <a:t>)</a:t>
            </a:r>
            <a:endParaRPr lang="en-US" sz="1200" dirty="0"/>
          </a:p>
        </p:txBody>
      </p:sp>
      <p:sp>
        <p:nvSpPr>
          <p:cNvPr id="3" name="TextBox 2"/>
          <p:cNvSpPr txBox="1"/>
          <p:nvPr/>
        </p:nvSpPr>
        <p:spPr>
          <a:xfrm>
            <a:off x="0" y="137196"/>
            <a:ext cx="1737341" cy="1754326"/>
          </a:xfrm>
          <a:prstGeom prst="rect">
            <a:avLst/>
          </a:prstGeom>
          <a:noFill/>
        </p:spPr>
        <p:txBody>
          <a:bodyPr wrap="square" rtlCol="0">
            <a:spAutoFit/>
          </a:bodyPr>
          <a:lstStyle/>
          <a:p>
            <a:r>
              <a:rPr lang="en-US" b="1" dirty="0" smtClean="0"/>
              <a:t>Corridor Growth Projections – North Dakota Truck Exports 2002-2040</a:t>
            </a:r>
            <a:endParaRPr lang="en-US" b="1" dirty="0"/>
          </a:p>
        </p:txBody>
      </p:sp>
      <p:sp>
        <p:nvSpPr>
          <p:cNvPr id="7" name="TextBox 6"/>
          <p:cNvSpPr txBox="1"/>
          <p:nvPr/>
        </p:nvSpPr>
        <p:spPr>
          <a:xfrm>
            <a:off x="0" y="2514610"/>
            <a:ext cx="1645952" cy="430887"/>
          </a:xfrm>
          <a:prstGeom prst="rect">
            <a:avLst/>
          </a:prstGeom>
          <a:noFill/>
        </p:spPr>
        <p:txBody>
          <a:bodyPr wrap="square" rtlCol="0">
            <a:spAutoFit/>
          </a:bodyPr>
          <a:lstStyle/>
          <a:p>
            <a:r>
              <a:rPr lang="en-US" sz="2200" b="1" dirty="0" smtClean="0">
                <a:solidFill>
                  <a:schemeClr val="accent4">
                    <a:lumMod val="50000"/>
                  </a:schemeClr>
                </a:solidFill>
              </a:rPr>
              <a:t>US – 282%</a:t>
            </a:r>
            <a:endParaRPr lang="en-US" sz="2200" b="1" dirty="0">
              <a:solidFill>
                <a:schemeClr val="accent4">
                  <a:lumMod val="50000"/>
                </a:schemeClr>
              </a:solidFill>
            </a:endParaRPr>
          </a:p>
        </p:txBody>
      </p:sp>
      <p:sp>
        <p:nvSpPr>
          <p:cNvPr id="11" name="TextBox 10"/>
          <p:cNvSpPr txBox="1"/>
          <p:nvPr/>
        </p:nvSpPr>
        <p:spPr>
          <a:xfrm>
            <a:off x="0" y="4343390"/>
            <a:ext cx="1645952" cy="430887"/>
          </a:xfrm>
          <a:prstGeom prst="rect">
            <a:avLst/>
          </a:prstGeom>
          <a:noFill/>
        </p:spPr>
        <p:txBody>
          <a:bodyPr wrap="square" rtlCol="0">
            <a:spAutoFit/>
          </a:bodyPr>
          <a:lstStyle/>
          <a:p>
            <a:r>
              <a:rPr lang="en-US" sz="2200" b="1" dirty="0" smtClean="0">
                <a:solidFill>
                  <a:schemeClr val="accent4">
                    <a:lumMod val="50000"/>
                  </a:schemeClr>
                </a:solidFill>
              </a:rPr>
              <a:t>NA – 795%</a:t>
            </a:r>
            <a:endParaRPr lang="en-US" sz="2200" b="1" dirty="0">
              <a:solidFill>
                <a:schemeClr val="accent4">
                  <a:lumMod val="50000"/>
                </a:schemeClr>
              </a:solidFill>
            </a:endParaRPr>
          </a:p>
        </p:txBody>
      </p:sp>
      <p:sp>
        <p:nvSpPr>
          <p:cNvPr id="12" name="TextBox 11"/>
          <p:cNvSpPr txBox="1"/>
          <p:nvPr/>
        </p:nvSpPr>
        <p:spPr>
          <a:xfrm>
            <a:off x="-1" y="3410992"/>
            <a:ext cx="1737391" cy="430887"/>
          </a:xfrm>
          <a:prstGeom prst="rect">
            <a:avLst/>
          </a:prstGeom>
          <a:noFill/>
        </p:spPr>
        <p:txBody>
          <a:bodyPr wrap="square" rtlCol="0">
            <a:spAutoFit/>
          </a:bodyPr>
          <a:lstStyle/>
          <a:p>
            <a:r>
              <a:rPr lang="en-US" sz="2200" b="1" dirty="0">
                <a:solidFill>
                  <a:schemeClr val="accent4">
                    <a:lumMod val="50000"/>
                  </a:schemeClr>
                </a:solidFill>
              </a:rPr>
              <a:t>P</a:t>
            </a:r>
            <a:r>
              <a:rPr lang="en-US" sz="2200" b="1" dirty="0" smtClean="0">
                <a:solidFill>
                  <a:schemeClr val="accent4">
                    <a:lumMod val="50000"/>
                  </a:schemeClr>
                </a:solidFill>
              </a:rPr>
              <a:t>TP - 761%</a:t>
            </a:r>
            <a:endParaRPr lang="en-US" sz="2200" b="1" dirty="0">
              <a:solidFill>
                <a:schemeClr val="accent4">
                  <a:lumMod val="50000"/>
                </a:schemeClr>
              </a:solidFill>
            </a:endParaRPr>
          </a:p>
        </p:txBody>
      </p:sp>
    </p:spTree>
    <p:extLst>
      <p:ext uri="{BB962C8B-B14F-4D97-AF65-F5344CB8AC3E}">
        <p14:creationId xmlns:p14="http://schemas.microsoft.com/office/powerpoint/2010/main" xmlns="" val="3799832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05" y="5532097"/>
            <a:ext cx="3748999" cy="830997"/>
          </a:xfrm>
          <a:prstGeom prst="rect">
            <a:avLst/>
          </a:prstGeom>
          <a:noFill/>
        </p:spPr>
        <p:txBody>
          <a:bodyPr wrap="square" rtlCol="0">
            <a:spAutoFit/>
          </a:bodyPr>
          <a:lstStyle/>
          <a:p>
            <a:r>
              <a:rPr lang="en-US" sz="1200" dirty="0" smtClean="0"/>
              <a:t>U.S. Department of Transportation, Federal Highway Administration, Office of Freight Management and Operations, Freight </a:t>
            </a:r>
            <a:r>
              <a:rPr lang="en-US" sz="1200" dirty="0"/>
              <a:t>Analysis Framework (</a:t>
            </a:r>
            <a:r>
              <a:rPr lang="en-US" sz="1200" dirty="0" smtClean="0"/>
              <a:t>FAF</a:t>
            </a:r>
            <a:r>
              <a:rPr lang="en-US" sz="1200" baseline="30000" dirty="0" smtClean="0"/>
              <a:t>3</a:t>
            </a:r>
            <a:r>
              <a:rPr lang="en-US" sz="1200" dirty="0" smtClean="0"/>
              <a:t>)</a:t>
            </a:r>
            <a:endParaRPr lang="en-US" sz="1200" dirty="0"/>
          </a:p>
        </p:txBody>
      </p:sp>
      <p:sp>
        <p:nvSpPr>
          <p:cNvPr id="3" name="TextBox 2"/>
          <p:cNvSpPr txBox="1"/>
          <p:nvPr/>
        </p:nvSpPr>
        <p:spPr>
          <a:xfrm>
            <a:off x="0" y="137196"/>
            <a:ext cx="1737341" cy="1754326"/>
          </a:xfrm>
          <a:prstGeom prst="rect">
            <a:avLst/>
          </a:prstGeom>
          <a:noFill/>
        </p:spPr>
        <p:txBody>
          <a:bodyPr wrap="square" rtlCol="0">
            <a:spAutoFit/>
          </a:bodyPr>
          <a:lstStyle/>
          <a:p>
            <a:r>
              <a:rPr lang="en-US" b="1" dirty="0" smtClean="0"/>
              <a:t>Corridor Growth Projections – South Dakota Truck Exports 2002-2040</a:t>
            </a:r>
            <a:endParaRPr lang="en-US" b="1" dirty="0"/>
          </a:p>
        </p:txBody>
      </p:sp>
      <p:sp>
        <p:nvSpPr>
          <p:cNvPr id="7" name="TextBox 6"/>
          <p:cNvSpPr txBox="1"/>
          <p:nvPr/>
        </p:nvSpPr>
        <p:spPr>
          <a:xfrm>
            <a:off x="0" y="2514610"/>
            <a:ext cx="1645952" cy="430887"/>
          </a:xfrm>
          <a:prstGeom prst="rect">
            <a:avLst/>
          </a:prstGeom>
          <a:noFill/>
        </p:spPr>
        <p:txBody>
          <a:bodyPr wrap="square" rtlCol="0">
            <a:spAutoFit/>
          </a:bodyPr>
          <a:lstStyle/>
          <a:p>
            <a:r>
              <a:rPr lang="en-US" sz="2200" b="1" dirty="0" smtClean="0">
                <a:solidFill>
                  <a:schemeClr val="accent4">
                    <a:lumMod val="50000"/>
                  </a:schemeClr>
                </a:solidFill>
              </a:rPr>
              <a:t>US – 214%</a:t>
            </a:r>
            <a:endParaRPr lang="en-US" sz="2200" b="1" dirty="0">
              <a:solidFill>
                <a:schemeClr val="accent4">
                  <a:lumMod val="50000"/>
                </a:schemeClr>
              </a:solidFill>
            </a:endParaRPr>
          </a:p>
        </p:txBody>
      </p:sp>
      <p:sp>
        <p:nvSpPr>
          <p:cNvPr id="11" name="TextBox 10"/>
          <p:cNvSpPr txBox="1"/>
          <p:nvPr/>
        </p:nvSpPr>
        <p:spPr>
          <a:xfrm>
            <a:off x="0" y="4343390"/>
            <a:ext cx="1645952" cy="430887"/>
          </a:xfrm>
          <a:prstGeom prst="rect">
            <a:avLst/>
          </a:prstGeom>
          <a:noFill/>
        </p:spPr>
        <p:txBody>
          <a:bodyPr wrap="square" rtlCol="0">
            <a:spAutoFit/>
          </a:bodyPr>
          <a:lstStyle/>
          <a:p>
            <a:r>
              <a:rPr lang="en-US" sz="2200" b="1" dirty="0" smtClean="0">
                <a:solidFill>
                  <a:schemeClr val="accent4">
                    <a:lumMod val="50000"/>
                  </a:schemeClr>
                </a:solidFill>
              </a:rPr>
              <a:t>NA – 754%</a:t>
            </a:r>
            <a:endParaRPr lang="en-US" sz="2200" b="1" dirty="0">
              <a:solidFill>
                <a:schemeClr val="accent4">
                  <a:lumMod val="50000"/>
                </a:schemeClr>
              </a:solidFill>
            </a:endParaRPr>
          </a:p>
        </p:txBody>
      </p:sp>
      <p:sp>
        <p:nvSpPr>
          <p:cNvPr id="12" name="TextBox 11"/>
          <p:cNvSpPr txBox="1"/>
          <p:nvPr/>
        </p:nvSpPr>
        <p:spPr>
          <a:xfrm>
            <a:off x="0" y="3410992"/>
            <a:ext cx="1828830" cy="430887"/>
          </a:xfrm>
          <a:prstGeom prst="rect">
            <a:avLst/>
          </a:prstGeom>
          <a:noFill/>
        </p:spPr>
        <p:txBody>
          <a:bodyPr wrap="square" rtlCol="0">
            <a:spAutoFit/>
          </a:bodyPr>
          <a:lstStyle/>
          <a:p>
            <a:r>
              <a:rPr lang="en-US" sz="2200" b="1" dirty="0">
                <a:solidFill>
                  <a:schemeClr val="accent4">
                    <a:lumMod val="50000"/>
                  </a:schemeClr>
                </a:solidFill>
              </a:rPr>
              <a:t>P</a:t>
            </a:r>
            <a:r>
              <a:rPr lang="en-US" sz="2200" b="1" dirty="0" smtClean="0">
                <a:solidFill>
                  <a:schemeClr val="accent4">
                    <a:lumMod val="50000"/>
                  </a:schemeClr>
                </a:solidFill>
              </a:rPr>
              <a:t>TP - 770%</a:t>
            </a:r>
            <a:endParaRPr lang="en-US" sz="2200" b="1" dirty="0">
              <a:solidFill>
                <a:schemeClr val="accent4">
                  <a:lumMod val="50000"/>
                </a:schemeClr>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830415" y="12475"/>
            <a:ext cx="7313585" cy="46966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41154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805" y="5532097"/>
            <a:ext cx="3748999" cy="830997"/>
          </a:xfrm>
          <a:prstGeom prst="rect">
            <a:avLst/>
          </a:prstGeom>
          <a:noFill/>
        </p:spPr>
        <p:txBody>
          <a:bodyPr wrap="square" rtlCol="0">
            <a:spAutoFit/>
          </a:bodyPr>
          <a:lstStyle/>
          <a:p>
            <a:r>
              <a:rPr lang="en-US" sz="1200" dirty="0" smtClean="0"/>
              <a:t>U.S. Department of Transportation, Federal Highway Administration, Office of Freight Management and Operations, Freight </a:t>
            </a:r>
            <a:r>
              <a:rPr lang="en-US" sz="1200" dirty="0"/>
              <a:t>Analysis Framework (</a:t>
            </a:r>
            <a:r>
              <a:rPr lang="en-US" sz="1200" dirty="0" smtClean="0"/>
              <a:t>FAF</a:t>
            </a:r>
            <a:r>
              <a:rPr lang="en-US" sz="1200" baseline="30000" dirty="0" smtClean="0"/>
              <a:t>3</a:t>
            </a:r>
            <a:r>
              <a:rPr lang="en-US" sz="1200" dirty="0" smtClean="0"/>
              <a:t>)</a:t>
            </a:r>
            <a:endParaRPr lang="en-US" sz="1200" dirty="0"/>
          </a:p>
        </p:txBody>
      </p:sp>
      <p:sp>
        <p:nvSpPr>
          <p:cNvPr id="3" name="TextBox 2"/>
          <p:cNvSpPr txBox="1"/>
          <p:nvPr/>
        </p:nvSpPr>
        <p:spPr>
          <a:xfrm>
            <a:off x="0" y="137196"/>
            <a:ext cx="1737341" cy="1754326"/>
          </a:xfrm>
          <a:prstGeom prst="rect">
            <a:avLst/>
          </a:prstGeom>
          <a:noFill/>
        </p:spPr>
        <p:txBody>
          <a:bodyPr wrap="square" rtlCol="0">
            <a:spAutoFit/>
          </a:bodyPr>
          <a:lstStyle/>
          <a:p>
            <a:r>
              <a:rPr lang="en-US" b="1" dirty="0" smtClean="0"/>
              <a:t>Corridor Growth Projections – Montana</a:t>
            </a:r>
          </a:p>
          <a:p>
            <a:r>
              <a:rPr lang="en-US" b="1" dirty="0" smtClean="0"/>
              <a:t>Truck Exports 2002-2040</a:t>
            </a:r>
            <a:endParaRPr lang="en-US" b="1" dirty="0"/>
          </a:p>
        </p:txBody>
      </p:sp>
      <p:sp>
        <p:nvSpPr>
          <p:cNvPr id="7" name="TextBox 6"/>
          <p:cNvSpPr txBox="1"/>
          <p:nvPr/>
        </p:nvSpPr>
        <p:spPr>
          <a:xfrm>
            <a:off x="0" y="2514610"/>
            <a:ext cx="1645952" cy="430887"/>
          </a:xfrm>
          <a:prstGeom prst="rect">
            <a:avLst/>
          </a:prstGeom>
          <a:noFill/>
        </p:spPr>
        <p:txBody>
          <a:bodyPr wrap="square" rtlCol="0">
            <a:spAutoFit/>
          </a:bodyPr>
          <a:lstStyle/>
          <a:p>
            <a:r>
              <a:rPr lang="en-US" sz="2200" b="1" dirty="0" smtClean="0">
                <a:solidFill>
                  <a:schemeClr val="accent4">
                    <a:lumMod val="50000"/>
                  </a:schemeClr>
                </a:solidFill>
              </a:rPr>
              <a:t>US – 136%</a:t>
            </a:r>
            <a:endParaRPr lang="en-US" sz="2200" b="1" dirty="0">
              <a:solidFill>
                <a:schemeClr val="accent4">
                  <a:lumMod val="50000"/>
                </a:schemeClr>
              </a:solidFill>
            </a:endParaRPr>
          </a:p>
        </p:txBody>
      </p:sp>
      <p:sp>
        <p:nvSpPr>
          <p:cNvPr id="11" name="TextBox 10"/>
          <p:cNvSpPr txBox="1"/>
          <p:nvPr/>
        </p:nvSpPr>
        <p:spPr>
          <a:xfrm>
            <a:off x="0" y="4343390"/>
            <a:ext cx="1645952" cy="430887"/>
          </a:xfrm>
          <a:prstGeom prst="rect">
            <a:avLst/>
          </a:prstGeom>
          <a:noFill/>
        </p:spPr>
        <p:txBody>
          <a:bodyPr wrap="square" rtlCol="0">
            <a:spAutoFit/>
          </a:bodyPr>
          <a:lstStyle/>
          <a:p>
            <a:r>
              <a:rPr lang="en-US" sz="2200" b="1" dirty="0" smtClean="0">
                <a:solidFill>
                  <a:schemeClr val="accent4">
                    <a:lumMod val="50000"/>
                  </a:schemeClr>
                </a:solidFill>
              </a:rPr>
              <a:t>NA – 96%</a:t>
            </a:r>
            <a:endParaRPr lang="en-US" sz="2200" b="1" dirty="0">
              <a:solidFill>
                <a:schemeClr val="accent4">
                  <a:lumMod val="50000"/>
                </a:schemeClr>
              </a:solidFill>
            </a:endParaRPr>
          </a:p>
        </p:txBody>
      </p:sp>
      <p:sp>
        <p:nvSpPr>
          <p:cNvPr id="12" name="TextBox 11"/>
          <p:cNvSpPr txBox="1"/>
          <p:nvPr/>
        </p:nvSpPr>
        <p:spPr>
          <a:xfrm>
            <a:off x="0" y="3410992"/>
            <a:ext cx="1645952" cy="430887"/>
          </a:xfrm>
          <a:prstGeom prst="rect">
            <a:avLst/>
          </a:prstGeom>
          <a:noFill/>
        </p:spPr>
        <p:txBody>
          <a:bodyPr wrap="square" rtlCol="0">
            <a:spAutoFit/>
          </a:bodyPr>
          <a:lstStyle/>
          <a:p>
            <a:r>
              <a:rPr lang="en-US" sz="2200" b="1" dirty="0">
                <a:solidFill>
                  <a:schemeClr val="accent4">
                    <a:lumMod val="50000"/>
                  </a:schemeClr>
                </a:solidFill>
              </a:rPr>
              <a:t>P</a:t>
            </a:r>
            <a:r>
              <a:rPr lang="en-US" sz="2200" b="1" dirty="0" smtClean="0">
                <a:solidFill>
                  <a:schemeClr val="accent4">
                    <a:lumMod val="50000"/>
                  </a:schemeClr>
                </a:solidFill>
              </a:rPr>
              <a:t>TP - 69%</a:t>
            </a:r>
            <a:endParaRPr lang="en-US" sz="2200" b="1" dirty="0">
              <a:solidFill>
                <a:schemeClr val="accent4">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a:ext>
            </a:extLst>
          </a:blip>
          <a:srcRect/>
          <a:stretch>
            <a:fillRect/>
          </a:stretch>
        </p:blipFill>
        <p:spPr bwMode="auto">
          <a:xfrm>
            <a:off x="1834728" y="15244"/>
            <a:ext cx="7309273" cy="4693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5216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2748</TotalTime>
  <Words>896</Words>
  <Application>Microsoft Office PowerPoint</Application>
  <PresentationFormat>On-screen Show (4:3)</PresentationFormat>
  <Paragraphs>140</Paragraphs>
  <Slides>24</Slides>
  <Notes>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Concourse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Kiely</dc:creator>
  <cp:lastModifiedBy>Cal Klewin</cp:lastModifiedBy>
  <cp:revision>78</cp:revision>
  <dcterms:created xsi:type="dcterms:W3CDTF">2013-06-13T00:30:00Z</dcterms:created>
  <dcterms:modified xsi:type="dcterms:W3CDTF">2013-11-26T22:48:32Z</dcterms:modified>
</cp:coreProperties>
</file>